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dec Pro ExtraBold" charset="1" panose="00000700000000000000"/>
      <p:regular r:id="rId10"/>
    </p:embeddedFont>
    <p:embeddedFont>
      <p:font typeface="Codec Pro ExtraBold Bold" charset="1" panose="00000900000000000000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Italics" charset="1" panose="00000500000000000000"/>
      <p:regular r:id="rId14"/>
    </p:embeddedFont>
    <p:embeddedFont>
      <p:font typeface="Poppins Bold Italics" charset="1" panose="00000800000000000000"/>
      <p:regular r:id="rId15"/>
    </p:embeddedFont>
    <p:embeddedFont>
      <p:font typeface="Poppins Thin" charset="1" panose="00000300000000000000"/>
      <p:regular r:id="rId16"/>
    </p:embeddedFont>
    <p:embeddedFont>
      <p:font typeface="Poppins Thin Italics" charset="1" panose="00000300000000000000"/>
      <p:regular r:id="rId17"/>
    </p:embeddedFont>
    <p:embeddedFont>
      <p:font typeface="Poppins Extra-Light" charset="1" panose="00000300000000000000"/>
      <p:regular r:id="rId18"/>
    </p:embeddedFont>
    <p:embeddedFont>
      <p:font typeface="Poppins Extra-Light Italics" charset="1" panose="00000300000000000000"/>
      <p:regular r:id="rId19"/>
    </p:embeddedFont>
    <p:embeddedFont>
      <p:font typeface="Poppins Light" charset="1" panose="00000400000000000000"/>
      <p:regular r:id="rId20"/>
    </p:embeddedFont>
    <p:embeddedFont>
      <p:font typeface="Poppins Light Italics" charset="1" panose="000004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 Medium Italics" charset="1" panose="000006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Semi-Bold Italics" charset="1" panose="00000700000000000000"/>
      <p:regular r:id="rId25"/>
    </p:embeddedFont>
    <p:embeddedFont>
      <p:font typeface="Poppins Ultra-Bold" charset="1" panose="00000900000000000000"/>
      <p:regular r:id="rId26"/>
    </p:embeddedFont>
    <p:embeddedFont>
      <p:font typeface="Poppins Ultra-Bold Italics" charset="1" panose="00000900000000000000"/>
      <p:regular r:id="rId27"/>
    </p:embeddedFont>
    <p:embeddedFont>
      <p:font typeface="Poppins Heavy" charset="1" panose="00000A00000000000000"/>
      <p:regular r:id="rId28"/>
    </p:embeddedFont>
    <p:embeddedFont>
      <p:font typeface="Poppins Heavy Italics" charset="1" panose="00000A00000000000000"/>
      <p:regular r:id="rId29"/>
    </p:embeddedFont>
    <p:embeddedFont>
      <p:font typeface="Open Sans" charset="1" panose="020B0606030504020204"/>
      <p:regular r:id="rId30"/>
    </p:embeddedFont>
    <p:embeddedFont>
      <p:font typeface="Open Sans Bold" charset="1" panose="020B0806030504020204"/>
      <p:regular r:id="rId31"/>
    </p:embeddedFont>
    <p:embeddedFont>
      <p:font typeface="Open Sans Italics" charset="1" panose="020B0606030504020204"/>
      <p:regular r:id="rId32"/>
    </p:embeddedFont>
    <p:embeddedFont>
      <p:font typeface="Open Sans Bold Italics" charset="1" panose="020B0806030504020204"/>
      <p:regular r:id="rId33"/>
    </p:embeddedFont>
    <p:embeddedFont>
      <p:font typeface="Open Sans Light" charset="1" panose="020B0306030504020204"/>
      <p:regular r:id="rId34"/>
    </p:embeddedFont>
    <p:embeddedFont>
      <p:font typeface="Open Sans Light Italics" charset="1" panose="020B0306030504020204"/>
      <p:regular r:id="rId35"/>
    </p:embeddedFont>
    <p:embeddedFont>
      <p:font typeface="Open Sans Ultra-Bold" charset="1" panose="00000000000000000000"/>
      <p:regular r:id="rId36"/>
    </p:embeddedFont>
    <p:embeddedFont>
      <p:font typeface="Open Sans Ultra-Bold Italics" charset="1" panose="00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37.jpeg" Type="http://schemas.openxmlformats.org/officeDocument/2006/relationships/image"/><Relationship Id="rId4" Target="../media/image38.jpeg" Type="http://schemas.openxmlformats.org/officeDocument/2006/relationships/image"/><Relationship Id="rId5" Target="../media/image39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.png" Type="http://schemas.openxmlformats.org/officeDocument/2006/relationships/image"/><Relationship Id="rId12" Target="../media/image2.sv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rebrickable.com/downloads/" TargetMode="External" Type="http://schemas.openxmlformats.org/officeDocument/2006/relationships/hyperlink"/><Relationship Id="rId11" Target="../media/image1.png" Type="http://schemas.openxmlformats.org/officeDocument/2006/relationships/image"/><Relationship Id="rId12" Target="../media/image2.svg" Type="http://schemas.openxmlformats.org/officeDocument/2006/relationships/image"/><Relationship Id="rId13" Target="https://www.lego.com/en-gb/aboutus/lego-group/policies-and-reporting/reports?locale=en-gb&amp;age-gate=grown_up" TargetMode="External" Type="http://schemas.openxmlformats.org/officeDocument/2006/relationships/hyperlink"/><Relationship Id="rId2" Target="../media/image19.jpeg" Type="http://schemas.openxmlformats.org/officeDocument/2006/relationships/image"/><Relationship Id="rId3" Target="https://www.google.com/url?sa=i&amp;url=https%3A%2F%2Fwww.kaggle.com%2Fcompetitions%2Ftitanic&amp;psig=AOvVaw2nTlIkVNTo1wqPyefXmVuV&amp;ust=1692451575216000&amp;source=images&amp;cd=vfe&amp;opi=89978449&amp;ved=0CBAQjRxqFwoTCKDMucmn5oADFQAAAAAdAAAAABAE" TargetMode="External" Type="http://schemas.openxmlformats.org/officeDocument/2006/relationships/hyperlink"/><Relationship Id="rId4" Target="../media/image4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jpeg" Type="http://schemas.openxmlformats.org/officeDocument/2006/relationships/image"/><Relationship Id="rId9" Target="https://www.kaggle.com/datasets/rtatman/lego-database" TargetMode="External" Type="http://schemas.openxmlformats.org/officeDocument/2006/relationships/hyperlink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jpeg" Type="http://schemas.openxmlformats.org/officeDocument/2006/relationships/image"/><Relationship Id="rId4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17193" y="2082617"/>
            <a:ext cx="7071608" cy="7035298"/>
            <a:chOff x="0" y="0"/>
            <a:chExt cx="4640128" cy="46163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40072" cy="4616196"/>
            </a:xfrm>
            <a:custGeom>
              <a:avLst/>
              <a:gdLst/>
              <a:ahLst/>
              <a:cxnLst/>
              <a:rect r="r" b="b" t="t" l="l"/>
              <a:pathLst>
                <a:path h="4616196" w="4640072">
                  <a:moveTo>
                    <a:pt x="1615948" y="3023616"/>
                  </a:moveTo>
                  <a:cubicBezTo>
                    <a:pt x="1846834" y="3277489"/>
                    <a:pt x="1846834" y="3669919"/>
                    <a:pt x="1615948" y="3923792"/>
                  </a:cubicBezTo>
                  <a:cubicBezTo>
                    <a:pt x="2331593" y="4616196"/>
                    <a:pt x="2331593" y="4616196"/>
                    <a:pt x="2331593" y="4616196"/>
                  </a:cubicBezTo>
                  <a:cubicBezTo>
                    <a:pt x="3162681" y="3785235"/>
                    <a:pt x="3162681" y="3785235"/>
                    <a:pt x="3162681" y="3785235"/>
                  </a:cubicBezTo>
                  <a:cubicBezTo>
                    <a:pt x="3185795" y="3831336"/>
                    <a:pt x="3208909" y="3877564"/>
                    <a:pt x="3255010" y="3923665"/>
                  </a:cubicBezTo>
                  <a:cubicBezTo>
                    <a:pt x="3439668" y="4108323"/>
                    <a:pt x="3739769" y="4108323"/>
                    <a:pt x="3924427" y="3923665"/>
                  </a:cubicBezTo>
                  <a:cubicBezTo>
                    <a:pt x="4132199" y="3715893"/>
                    <a:pt x="4132199" y="3415919"/>
                    <a:pt x="3924427" y="3231261"/>
                  </a:cubicBezTo>
                  <a:cubicBezTo>
                    <a:pt x="3901313" y="3185160"/>
                    <a:pt x="3855212" y="3162046"/>
                    <a:pt x="3808984" y="3138932"/>
                  </a:cubicBezTo>
                  <a:cubicBezTo>
                    <a:pt x="4640072" y="2307971"/>
                    <a:pt x="4640072" y="2307971"/>
                    <a:pt x="4640072" y="2307971"/>
                  </a:cubicBezTo>
                  <a:cubicBezTo>
                    <a:pt x="3808984" y="1500124"/>
                    <a:pt x="3808984" y="1500124"/>
                    <a:pt x="3808984" y="1500124"/>
                  </a:cubicBezTo>
                  <a:cubicBezTo>
                    <a:pt x="3832098" y="1477010"/>
                    <a:pt x="3855212" y="1454023"/>
                    <a:pt x="3901313" y="1430909"/>
                  </a:cubicBezTo>
                  <a:cubicBezTo>
                    <a:pt x="4085971" y="1223137"/>
                    <a:pt x="4085971" y="923163"/>
                    <a:pt x="3901313" y="738505"/>
                  </a:cubicBezTo>
                  <a:cubicBezTo>
                    <a:pt x="3693541" y="553847"/>
                    <a:pt x="3393440" y="553847"/>
                    <a:pt x="3208782" y="738505"/>
                  </a:cubicBezTo>
                  <a:cubicBezTo>
                    <a:pt x="3185668" y="761619"/>
                    <a:pt x="3162554" y="807720"/>
                    <a:pt x="3139567" y="830834"/>
                  </a:cubicBezTo>
                  <a:cubicBezTo>
                    <a:pt x="2308479" y="0"/>
                    <a:pt x="2308479" y="0"/>
                    <a:pt x="2308479" y="0"/>
                  </a:cubicBezTo>
                  <a:cubicBezTo>
                    <a:pt x="1615948" y="669417"/>
                    <a:pt x="1615948" y="669417"/>
                    <a:pt x="1615948" y="669417"/>
                  </a:cubicBezTo>
                  <a:cubicBezTo>
                    <a:pt x="1846834" y="923290"/>
                    <a:pt x="1846834" y="1338834"/>
                    <a:pt x="1615948" y="1592707"/>
                  </a:cubicBezTo>
                  <a:cubicBezTo>
                    <a:pt x="1361948" y="1823466"/>
                    <a:pt x="946531" y="1823466"/>
                    <a:pt x="692531" y="1592707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715645" y="3023616"/>
                    <a:pt x="715645" y="3023616"/>
                    <a:pt x="715645" y="3023616"/>
                  </a:cubicBezTo>
                  <a:cubicBezTo>
                    <a:pt x="969645" y="2769743"/>
                    <a:pt x="1362075" y="2769743"/>
                    <a:pt x="1615948" y="3023616"/>
                  </a:cubicBezTo>
                  <a:close/>
                </a:path>
              </a:pathLst>
            </a:custGeom>
            <a:solidFill>
              <a:srgbClr val="A1E44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654177" y="5741104"/>
            <a:ext cx="7105717" cy="7105717"/>
            <a:chOff x="0" y="0"/>
            <a:chExt cx="4662509" cy="46625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662424" cy="4662678"/>
            </a:xfrm>
            <a:custGeom>
              <a:avLst/>
              <a:gdLst/>
              <a:ahLst/>
              <a:cxnLst/>
              <a:rect r="r" b="b" t="t" l="l"/>
              <a:pathLst>
                <a:path h="4662678" w="4662424">
                  <a:moveTo>
                    <a:pt x="1407922" y="3947033"/>
                  </a:moveTo>
                  <a:cubicBezTo>
                    <a:pt x="1454023" y="3900932"/>
                    <a:pt x="1477137" y="3854704"/>
                    <a:pt x="1500251" y="3808603"/>
                  </a:cubicBezTo>
                  <a:cubicBezTo>
                    <a:pt x="2331212" y="4662678"/>
                    <a:pt x="2331212" y="4662678"/>
                    <a:pt x="2331212" y="4662678"/>
                  </a:cubicBezTo>
                  <a:cubicBezTo>
                    <a:pt x="3046730" y="3947160"/>
                    <a:pt x="3046730" y="3947160"/>
                    <a:pt x="3046730" y="3947160"/>
                  </a:cubicBezTo>
                  <a:cubicBezTo>
                    <a:pt x="3046730" y="3947160"/>
                    <a:pt x="3046730" y="3947160"/>
                    <a:pt x="3046730" y="3947160"/>
                  </a:cubicBezTo>
                  <a:cubicBezTo>
                    <a:pt x="2792857" y="3693287"/>
                    <a:pt x="2792857" y="3277743"/>
                    <a:pt x="3046730" y="3046984"/>
                  </a:cubicBezTo>
                  <a:cubicBezTo>
                    <a:pt x="3300603" y="2793111"/>
                    <a:pt x="3693033" y="2793111"/>
                    <a:pt x="3946906" y="3046984"/>
                  </a:cubicBezTo>
                  <a:cubicBezTo>
                    <a:pt x="3946906" y="3046984"/>
                    <a:pt x="3946906" y="3046984"/>
                    <a:pt x="3946906" y="3046984"/>
                  </a:cubicBezTo>
                  <a:cubicBezTo>
                    <a:pt x="4662424" y="2331466"/>
                    <a:pt x="4662424" y="2331466"/>
                    <a:pt x="4662424" y="2331466"/>
                  </a:cubicBezTo>
                  <a:cubicBezTo>
                    <a:pt x="3831463" y="1500505"/>
                    <a:pt x="3831463" y="1500505"/>
                    <a:pt x="3831463" y="1500505"/>
                  </a:cubicBezTo>
                  <a:cubicBezTo>
                    <a:pt x="3854577" y="1477391"/>
                    <a:pt x="3900678" y="1454404"/>
                    <a:pt x="3923792" y="1431290"/>
                  </a:cubicBezTo>
                  <a:cubicBezTo>
                    <a:pt x="4108450" y="1223518"/>
                    <a:pt x="4108450" y="923544"/>
                    <a:pt x="3923792" y="738886"/>
                  </a:cubicBezTo>
                  <a:cubicBezTo>
                    <a:pt x="3739134" y="554228"/>
                    <a:pt x="3439033" y="554228"/>
                    <a:pt x="3254375" y="738886"/>
                  </a:cubicBezTo>
                  <a:cubicBezTo>
                    <a:pt x="3231261" y="762000"/>
                    <a:pt x="3185160" y="808101"/>
                    <a:pt x="3162046" y="854329"/>
                  </a:cubicBezTo>
                  <a:cubicBezTo>
                    <a:pt x="2331212" y="0"/>
                    <a:pt x="2331212" y="0"/>
                    <a:pt x="2331212" y="0"/>
                  </a:cubicBezTo>
                  <a:cubicBezTo>
                    <a:pt x="1638808" y="715518"/>
                    <a:pt x="1638808" y="715518"/>
                    <a:pt x="1638808" y="715518"/>
                  </a:cubicBezTo>
                  <a:cubicBezTo>
                    <a:pt x="1869567" y="946277"/>
                    <a:pt x="1869567" y="1361821"/>
                    <a:pt x="1615694" y="1615694"/>
                  </a:cubicBezTo>
                  <a:cubicBezTo>
                    <a:pt x="1361821" y="1846453"/>
                    <a:pt x="969391" y="1846453"/>
                    <a:pt x="715518" y="1615694"/>
                  </a:cubicBezTo>
                  <a:cubicBezTo>
                    <a:pt x="0" y="2331212"/>
                    <a:pt x="0" y="2331212"/>
                    <a:pt x="0" y="2331212"/>
                  </a:cubicBezTo>
                  <a:cubicBezTo>
                    <a:pt x="854075" y="3185287"/>
                    <a:pt x="854075" y="3185287"/>
                    <a:pt x="854075" y="3185287"/>
                  </a:cubicBezTo>
                  <a:cubicBezTo>
                    <a:pt x="807974" y="3185287"/>
                    <a:pt x="761746" y="3231388"/>
                    <a:pt x="738632" y="3254502"/>
                  </a:cubicBezTo>
                  <a:cubicBezTo>
                    <a:pt x="530860" y="3462274"/>
                    <a:pt x="530860" y="3762248"/>
                    <a:pt x="738632" y="3946906"/>
                  </a:cubicBezTo>
                  <a:cubicBezTo>
                    <a:pt x="923290" y="4131564"/>
                    <a:pt x="1223391" y="4131564"/>
                    <a:pt x="1408049" y="3946906"/>
                  </a:cubicBezTo>
                  <a:close/>
                </a:path>
              </a:pathLst>
            </a:custGeom>
            <a:solidFill>
              <a:srgbClr val="E94B2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688287" y="-1645739"/>
            <a:ext cx="7071608" cy="7071608"/>
            <a:chOff x="0" y="0"/>
            <a:chExt cx="4640128" cy="46401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40072" cy="4640072"/>
            </a:xfrm>
            <a:custGeom>
              <a:avLst/>
              <a:gdLst/>
              <a:ahLst/>
              <a:cxnLst/>
              <a:rect r="r" b="b" t="t" l="l"/>
              <a:pathLst>
                <a:path h="4640072" w="4640072">
                  <a:moveTo>
                    <a:pt x="1592834" y="3047238"/>
                  </a:moveTo>
                  <a:cubicBezTo>
                    <a:pt x="1846834" y="3278124"/>
                    <a:pt x="1846834" y="3693668"/>
                    <a:pt x="1615948" y="3947541"/>
                  </a:cubicBezTo>
                  <a:cubicBezTo>
                    <a:pt x="2331593" y="4640072"/>
                    <a:pt x="2331593" y="4640072"/>
                    <a:pt x="2331593" y="4640072"/>
                  </a:cubicBezTo>
                  <a:cubicBezTo>
                    <a:pt x="3162681" y="3808984"/>
                    <a:pt x="3162681" y="3808984"/>
                    <a:pt x="3162681" y="3808984"/>
                  </a:cubicBezTo>
                  <a:cubicBezTo>
                    <a:pt x="3185795" y="3832098"/>
                    <a:pt x="3208909" y="3878199"/>
                    <a:pt x="3231896" y="3901313"/>
                  </a:cubicBezTo>
                  <a:cubicBezTo>
                    <a:pt x="3439668" y="4085971"/>
                    <a:pt x="3739769" y="4085971"/>
                    <a:pt x="3924427" y="3901313"/>
                  </a:cubicBezTo>
                  <a:cubicBezTo>
                    <a:pt x="4109085" y="3716655"/>
                    <a:pt x="4109085" y="3416554"/>
                    <a:pt x="3924427" y="3231896"/>
                  </a:cubicBezTo>
                  <a:cubicBezTo>
                    <a:pt x="3901313" y="3185668"/>
                    <a:pt x="3855212" y="3162681"/>
                    <a:pt x="3808984" y="3139567"/>
                  </a:cubicBezTo>
                  <a:cubicBezTo>
                    <a:pt x="4640072" y="2331593"/>
                    <a:pt x="4640072" y="2331593"/>
                    <a:pt x="4640072" y="2331593"/>
                  </a:cubicBezTo>
                  <a:cubicBezTo>
                    <a:pt x="3808984" y="1500505"/>
                    <a:pt x="3808984" y="1500505"/>
                    <a:pt x="3808984" y="1500505"/>
                  </a:cubicBezTo>
                  <a:cubicBezTo>
                    <a:pt x="3832098" y="1477391"/>
                    <a:pt x="3855212" y="1454277"/>
                    <a:pt x="3901313" y="1431290"/>
                  </a:cubicBezTo>
                  <a:cubicBezTo>
                    <a:pt x="4085971" y="1246632"/>
                    <a:pt x="4085971" y="946531"/>
                    <a:pt x="3901313" y="761873"/>
                  </a:cubicBezTo>
                  <a:cubicBezTo>
                    <a:pt x="3693541" y="577215"/>
                    <a:pt x="3393440" y="577215"/>
                    <a:pt x="3208782" y="761873"/>
                  </a:cubicBezTo>
                  <a:cubicBezTo>
                    <a:pt x="3185668" y="784987"/>
                    <a:pt x="3162554" y="808101"/>
                    <a:pt x="3139567" y="831088"/>
                  </a:cubicBezTo>
                  <a:cubicBezTo>
                    <a:pt x="2308479" y="0"/>
                    <a:pt x="2308479" y="0"/>
                    <a:pt x="2308479" y="0"/>
                  </a:cubicBezTo>
                  <a:cubicBezTo>
                    <a:pt x="0" y="2308479"/>
                    <a:pt x="0" y="2308479"/>
                    <a:pt x="0" y="2308479"/>
                  </a:cubicBezTo>
                  <a:cubicBezTo>
                    <a:pt x="715645" y="3024124"/>
                    <a:pt x="715645" y="3024124"/>
                    <a:pt x="715645" y="3024124"/>
                  </a:cubicBezTo>
                  <a:cubicBezTo>
                    <a:pt x="969645" y="2793238"/>
                    <a:pt x="1362075" y="2793238"/>
                    <a:pt x="1592834" y="3047238"/>
                  </a:cubicBezTo>
                  <a:close/>
                </a:path>
              </a:pathLst>
            </a:custGeom>
            <a:solidFill>
              <a:srgbClr val="4DB0E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029800" y="2082617"/>
            <a:ext cx="7071608" cy="7035298"/>
            <a:chOff x="0" y="0"/>
            <a:chExt cx="4640128" cy="46163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640199" cy="4616323"/>
            </a:xfrm>
            <a:custGeom>
              <a:avLst/>
              <a:gdLst/>
              <a:ahLst/>
              <a:cxnLst/>
              <a:rect r="r" b="b" t="t" l="l"/>
              <a:pathLst>
                <a:path h="4616323" w="4640199">
                  <a:moveTo>
                    <a:pt x="1338961" y="3970020"/>
                  </a:moveTo>
                  <a:cubicBezTo>
                    <a:pt x="1385189" y="3900805"/>
                    <a:pt x="1431290" y="3854577"/>
                    <a:pt x="1454404" y="3762248"/>
                  </a:cubicBezTo>
                  <a:cubicBezTo>
                    <a:pt x="2308606" y="4616323"/>
                    <a:pt x="2308606" y="4616323"/>
                    <a:pt x="2308606" y="4616323"/>
                  </a:cubicBezTo>
                  <a:cubicBezTo>
                    <a:pt x="3139694" y="3785362"/>
                    <a:pt x="3139694" y="3785362"/>
                    <a:pt x="3139694" y="3785362"/>
                  </a:cubicBezTo>
                  <a:cubicBezTo>
                    <a:pt x="3162808" y="3831463"/>
                    <a:pt x="3185922" y="3854577"/>
                    <a:pt x="3208909" y="3900805"/>
                  </a:cubicBezTo>
                  <a:cubicBezTo>
                    <a:pt x="3416681" y="4085463"/>
                    <a:pt x="3716782" y="4085463"/>
                    <a:pt x="3901440" y="3900805"/>
                  </a:cubicBezTo>
                  <a:cubicBezTo>
                    <a:pt x="4086098" y="3716147"/>
                    <a:pt x="4086098" y="3393059"/>
                    <a:pt x="3901440" y="3208401"/>
                  </a:cubicBezTo>
                  <a:cubicBezTo>
                    <a:pt x="3878326" y="3185287"/>
                    <a:pt x="3832225" y="3162300"/>
                    <a:pt x="3785997" y="3139186"/>
                  </a:cubicBezTo>
                  <a:cubicBezTo>
                    <a:pt x="4640199" y="2308225"/>
                    <a:pt x="4640199" y="2308225"/>
                    <a:pt x="4640199" y="2308225"/>
                  </a:cubicBezTo>
                  <a:cubicBezTo>
                    <a:pt x="3924554" y="1592707"/>
                    <a:pt x="3924554" y="1592707"/>
                    <a:pt x="3924554" y="1592707"/>
                  </a:cubicBezTo>
                  <a:cubicBezTo>
                    <a:pt x="3809111" y="1477264"/>
                    <a:pt x="3809111" y="1477264"/>
                    <a:pt x="3809111" y="1477264"/>
                  </a:cubicBezTo>
                  <a:cubicBezTo>
                    <a:pt x="3832225" y="1454150"/>
                    <a:pt x="3878326" y="1431163"/>
                    <a:pt x="3901440" y="1408049"/>
                  </a:cubicBezTo>
                  <a:cubicBezTo>
                    <a:pt x="4086098" y="1200277"/>
                    <a:pt x="4086098" y="900303"/>
                    <a:pt x="3901440" y="715645"/>
                  </a:cubicBezTo>
                  <a:cubicBezTo>
                    <a:pt x="3716782" y="530987"/>
                    <a:pt x="3416681" y="530987"/>
                    <a:pt x="3232023" y="715645"/>
                  </a:cubicBezTo>
                  <a:cubicBezTo>
                    <a:pt x="3185795" y="738759"/>
                    <a:pt x="3162808" y="784860"/>
                    <a:pt x="3139694" y="807974"/>
                  </a:cubicBezTo>
                  <a:cubicBezTo>
                    <a:pt x="3024251" y="692531"/>
                    <a:pt x="3024251" y="692531"/>
                    <a:pt x="3024251" y="692531"/>
                  </a:cubicBezTo>
                  <a:cubicBezTo>
                    <a:pt x="2331593" y="0"/>
                    <a:pt x="2331593" y="0"/>
                    <a:pt x="2331593" y="0"/>
                  </a:cubicBezTo>
                  <a:cubicBezTo>
                    <a:pt x="1454404" y="854075"/>
                    <a:pt x="1454404" y="854075"/>
                    <a:pt x="1454404" y="854075"/>
                  </a:cubicBezTo>
                  <a:cubicBezTo>
                    <a:pt x="1431290" y="784860"/>
                    <a:pt x="1408176" y="738632"/>
                    <a:pt x="1362075" y="715645"/>
                  </a:cubicBezTo>
                  <a:cubicBezTo>
                    <a:pt x="1177417" y="507873"/>
                    <a:pt x="877316" y="507873"/>
                    <a:pt x="692658" y="715645"/>
                  </a:cubicBezTo>
                  <a:cubicBezTo>
                    <a:pt x="508000" y="900303"/>
                    <a:pt x="508000" y="1200404"/>
                    <a:pt x="692658" y="1385062"/>
                  </a:cubicBezTo>
                  <a:cubicBezTo>
                    <a:pt x="738886" y="1431163"/>
                    <a:pt x="784987" y="1454277"/>
                    <a:pt x="831215" y="1477391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854202" y="3162173"/>
                    <a:pt x="854202" y="3162173"/>
                    <a:pt x="854202" y="3162173"/>
                  </a:cubicBezTo>
                  <a:cubicBezTo>
                    <a:pt x="784987" y="3185287"/>
                    <a:pt x="715645" y="3231388"/>
                    <a:pt x="646430" y="3277616"/>
                  </a:cubicBezTo>
                  <a:cubicBezTo>
                    <a:pt x="461772" y="3485388"/>
                    <a:pt x="461772" y="3785362"/>
                    <a:pt x="646430" y="3970020"/>
                  </a:cubicBezTo>
                  <a:cubicBezTo>
                    <a:pt x="831088" y="4154678"/>
                    <a:pt x="1154303" y="4154678"/>
                    <a:pt x="1338961" y="3970020"/>
                  </a:cubicBezTo>
                  <a:close/>
                </a:path>
              </a:pathLst>
            </a:custGeom>
            <a:solidFill>
              <a:srgbClr val="FFC95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6767310"/>
            <a:ext cx="7637982" cy="645906"/>
            <a:chOff x="0" y="0"/>
            <a:chExt cx="2011650" cy="1701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11649" cy="170115"/>
            </a:xfrm>
            <a:custGeom>
              <a:avLst/>
              <a:gdLst/>
              <a:ahLst/>
              <a:cxnLst/>
              <a:rect r="r" b="b" t="t" l="l"/>
              <a:pathLst>
                <a:path h="170115" w="2011649">
                  <a:moveTo>
                    <a:pt x="0" y="0"/>
                  </a:moveTo>
                  <a:lnTo>
                    <a:pt x="2011649" y="0"/>
                  </a:lnTo>
                  <a:lnTo>
                    <a:pt x="2011649" y="170115"/>
                  </a:lnTo>
                  <a:lnTo>
                    <a:pt x="0" y="170115"/>
                  </a:lnTo>
                  <a:close/>
                </a:path>
              </a:pathLst>
            </a:custGeom>
            <a:solidFill>
              <a:srgbClr val="84CCF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085"/>
                </a:lnSpc>
              </a:pPr>
              <a:r>
                <a:rPr lang="en-US" sz="2203" spc="196">
                  <a:solidFill>
                    <a:srgbClr val="FFFFFF"/>
                  </a:solidFill>
                  <a:latin typeface="Open Sans Light"/>
                </a:rPr>
                <a:t>Présentation du projet final de la formation THP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60163" y="996046"/>
            <a:ext cx="1073742" cy="1073742"/>
          </a:xfrm>
          <a:custGeom>
            <a:avLst/>
            <a:gdLst/>
            <a:ahLst/>
            <a:cxnLst/>
            <a:rect r="r" b="b" t="t" l="l"/>
            <a:pathLst>
              <a:path h="1073742" w="1073742">
                <a:moveTo>
                  <a:pt x="0" y="0"/>
                </a:moveTo>
                <a:lnTo>
                  <a:pt x="1073742" y="0"/>
                </a:lnTo>
                <a:lnTo>
                  <a:pt x="1073742" y="1073741"/>
                </a:lnTo>
                <a:lnTo>
                  <a:pt x="0" y="1073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3724254"/>
            <a:ext cx="8500845" cy="2933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22"/>
              </a:lnSpc>
            </a:pPr>
            <a:r>
              <a:rPr lang="en-US" sz="10497">
                <a:solidFill>
                  <a:srgbClr val="E94B27"/>
                </a:solidFill>
                <a:latin typeface="Poppins Ultra-Bold"/>
              </a:rPr>
              <a:t>PROJET</a:t>
            </a:r>
          </a:p>
          <a:p>
            <a:pPr>
              <a:lnSpc>
                <a:spcPts val="11022"/>
              </a:lnSpc>
            </a:pPr>
            <a:r>
              <a:rPr lang="en-US" sz="10497">
                <a:solidFill>
                  <a:srgbClr val="E94B27"/>
                </a:solidFill>
                <a:latin typeface="Poppins"/>
              </a:rPr>
              <a:t>LEGO WORLD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203137"/>
            <a:ext cx="1536668" cy="288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4"/>
              </a:lnSpc>
            </a:pPr>
            <a:r>
              <a:rPr lang="en-US" sz="2118" spc="-80">
                <a:solidFill>
                  <a:srgbClr val="191919"/>
                </a:solidFill>
                <a:latin typeface="Open Sans Bold Italics"/>
              </a:rPr>
              <a:t>LEGO Group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111" r="0" b="-2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88177" y="1408986"/>
            <a:ext cx="14739245" cy="7099178"/>
            <a:chOff x="0" y="0"/>
            <a:chExt cx="3881941" cy="18697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81941" cy="1869742"/>
            </a:xfrm>
            <a:custGeom>
              <a:avLst/>
              <a:gdLst/>
              <a:ahLst/>
              <a:cxnLst/>
              <a:rect r="r" b="b" t="t" l="l"/>
              <a:pathLst>
                <a:path h="1869742" w="3881941">
                  <a:moveTo>
                    <a:pt x="0" y="0"/>
                  </a:moveTo>
                  <a:lnTo>
                    <a:pt x="3881941" y="0"/>
                  </a:lnTo>
                  <a:lnTo>
                    <a:pt x="3881941" y="1869742"/>
                  </a:lnTo>
                  <a:lnTo>
                    <a:pt x="0" y="186974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88177" y="8615483"/>
            <a:ext cx="14739245" cy="298826"/>
            <a:chOff x="0" y="0"/>
            <a:chExt cx="3881941" cy="787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81941" cy="78703"/>
            </a:xfrm>
            <a:custGeom>
              <a:avLst/>
              <a:gdLst/>
              <a:ahLst/>
              <a:cxnLst/>
              <a:rect r="r" b="b" t="t" l="l"/>
              <a:pathLst>
                <a:path h="78703" w="3881941">
                  <a:moveTo>
                    <a:pt x="0" y="0"/>
                  </a:moveTo>
                  <a:lnTo>
                    <a:pt x="3881941" y="0"/>
                  </a:lnTo>
                  <a:lnTo>
                    <a:pt x="3881941" y="78703"/>
                  </a:lnTo>
                  <a:lnTo>
                    <a:pt x="0" y="787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156409" y="2455672"/>
            <a:ext cx="14240507" cy="5210693"/>
          </a:xfrm>
          <a:custGeom>
            <a:avLst/>
            <a:gdLst/>
            <a:ahLst/>
            <a:cxnLst/>
            <a:rect r="r" b="b" t="t" l="l"/>
            <a:pathLst>
              <a:path h="5210693" w="14240507">
                <a:moveTo>
                  <a:pt x="0" y="0"/>
                </a:moveTo>
                <a:lnTo>
                  <a:pt x="14240507" y="0"/>
                </a:lnTo>
                <a:lnTo>
                  <a:pt x="14240507" y="5210693"/>
                </a:lnTo>
                <a:lnTo>
                  <a:pt x="0" y="5210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601" t="-7787" r="0" b="-14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64753" y="1490519"/>
            <a:ext cx="11158495" cy="576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3"/>
              </a:lnSpc>
              <a:spcBef>
                <a:spcPct val="0"/>
              </a:spcBef>
            </a:pPr>
            <a:r>
              <a:rPr lang="en-US" sz="3495">
                <a:solidFill>
                  <a:srgbClr val="191919"/>
                </a:solidFill>
                <a:latin typeface="Open Sans Bold"/>
              </a:rPr>
              <a:t>7) La timeline du projet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88177" y="8608880"/>
            <a:ext cx="14739245" cy="27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6"/>
              </a:lnSpc>
              <a:spcBef>
                <a:spcPct val="0"/>
              </a:spcBef>
            </a:pPr>
            <a:r>
              <a:rPr lang="en-US" sz="1590">
                <a:solidFill>
                  <a:srgbClr val="191919"/>
                </a:solidFill>
                <a:latin typeface="Open Sans Bold"/>
              </a:rPr>
              <a:t>Données extraites de Notion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41341" y="3433508"/>
            <a:ext cx="8597413" cy="2607741"/>
            <a:chOff x="0" y="0"/>
            <a:chExt cx="2667886" cy="809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67886" cy="809215"/>
            </a:xfrm>
            <a:custGeom>
              <a:avLst/>
              <a:gdLst/>
              <a:ahLst/>
              <a:cxnLst/>
              <a:rect r="r" b="b" t="t" l="l"/>
              <a:pathLst>
                <a:path h="809215" w="2667886">
                  <a:moveTo>
                    <a:pt x="31517" y="0"/>
                  </a:moveTo>
                  <a:lnTo>
                    <a:pt x="2636369" y="0"/>
                  </a:lnTo>
                  <a:cubicBezTo>
                    <a:pt x="2653775" y="0"/>
                    <a:pt x="2667886" y="14111"/>
                    <a:pt x="2667886" y="31517"/>
                  </a:cubicBezTo>
                  <a:lnTo>
                    <a:pt x="2667886" y="777698"/>
                  </a:lnTo>
                  <a:cubicBezTo>
                    <a:pt x="2667886" y="795104"/>
                    <a:pt x="2653775" y="809215"/>
                    <a:pt x="2636369" y="809215"/>
                  </a:cubicBezTo>
                  <a:lnTo>
                    <a:pt x="31517" y="809215"/>
                  </a:lnTo>
                  <a:cubicBezTo>
                    <a:pt x="14111" y="809215"/>
                    <a:pt x="0" y="795104"/>
                    <a:pt x="0" y="777698"/>
                  </a:cubicBezTo>
                  <a:lnTo>
                    <a:pt x="0" y="31517"/>
                  </a:lnTo>
                  <a:cubicBezTo>
                    <a:pt x="0" y="14111"/>
                    <a:pt x="14111" y="0"/>
                    <a:pt x="31517" y="0"/>
                  </a:cubicBezTo>
                  <a:close/>
                </a:path>
              </a:pathLst>
            </a:custGeom>
            <a:solidFill>
              <a:srgbClr val="FFB30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659"/>
                </a:lnSpc>
              </a:pPr>
              <a:r>
                <a:rPr lang="en-US" sz="5802">
                  <a:solidFill>
                    <a:srgbClr val="FFFFFF"/>
                  </a:solidFill>
                  <a:latin typeface="Open Sans Bold"/>
                </a:rPr>
                <a:t>MERCI DE VOTRE ATTENTION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06632" y="408023"/>
            <a:ext cx="6231444" cy="5633226"/>
            <a:chOff x="0" y="0"/>
            <a:chExt cx="6350000" cy="574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1270" cy="5741670"/>
            </a:xfrm>
            <a:custGeom>
              <a:avLst/>
              <a:gdLst/>
              <a:ahLst/>
              <a:cxnLst/>
              <a:rect r="r" b="b" t="t" l="l"/>
              <a:pathLst>
                <a:path h="5741670" w="6351270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242570" y="2933700"/>
                    <a:pt x="542290" y="2933700"/>
                  </a:cubicBezTo>
                  <a:lnTo>
                    <a:pt x="1148080" y="2933700"/>
                  </a:lnTo>
                  <a:cubicBezTo>
                    <a:pt x="1447800" y="2933700"/>
                    <a:pt x="1690370" y="3176270"/>
                    <a:pt x="1690370" y="3475990"/>
                  </a:cubicBezTo>
                  <a:lnTo>
                    <a:pt x="1690370" y="5199380"/>
                  </a:lnTo>
                  <a:cubicBezTo>
                    <a:pt x="1690370" y="5499100"/>
                    <a:pt x="1932940" y="5741670"/>
                    <a:pt x="2232660" y="5741670"/>
                  </a:cubicBezTo>
                  <a:lnTo>
                    <a:pt x="3599180" y="5741670"/>
                  </a:lnTo>
                  <a:cubicBezTo>
                    <a:pt x="3735070" y="5741670"/>
                    <a:pt x="3867150" y="5689600"/>
                    <a:pt x="3967480" y="5598161"/>
                  </a:cubicBezTo>
                  <a:lnTo>
                    <a:pt x="6177280" y="3553461"/>
                  </a:lnTo>
                  <a:cubicBezTo>
                    <a:pt x="6287770" y="3450591"/>
                    <a:pt x="6351270" y="3307081"/>
                    <a:pt x="6351270" y="3155951"/>
                  </a:cubicBezTo>
                  <a:lnTo>
                    <a:pt x="6351270" y="542290"/>
                  </a:lnTo>
                  <a:cubicBezTo>
                    <a:pt x="6350000" y="242570"/>
                    <a:pt x="6107430" y="0"/>
                    <a:pt x="5807710" y="0"/>
                  </a:cubicBezTo>
                  <a:lnTo>
                    <a:pt x="542290" y="0"/>
                  </a:lnTo>
                  <a:cubicBezTo>
                    <a:pt x="242570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2"/>
              <a:stretch>
                <a:fillRect l="0" t="-5308" r="0" b="-5308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06240" y="4840640"/>
            <a:ext cx="5206879" cy="4847605"/>
            <a:chOff x="0" y="0"/>
            <a:chExt cx="6350000" cy="59118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2540" cy="5913120"/>
            </a:xfrm>
            <a:custGeom>
              <a:avLst/>
              <a:gdLst/>
              <a:ahLst/>
              <a:cxnLst/>
              <a:rect r="r" b="b" t="t" l="l"/>
              <a:pathLst>
                <a:path h="5913120" w="6352540">
                  <a:moveTo>
                    <a:pt x="5995670" y="1826260"/>
                  </a:moveTo>
                  <a:lnTo>
                    <a:pt x="4719320" y="1826260"/>
                  </a:lnTo>
                  <a:cubicBezTo>
                    <a:pt x="4523740" y="1826260"/>
                    <a:pt x="4364990" y="1667510"/>
                    <a:pt x="4364990" y="1471930"/>
                  </a:cubicBezTo>
                  <a:lnTo>
                    <a:pt x="4364990" y="354330"/>
                  </a:lnTo>
                  <a:cubicBezTo>
                    <a:pt x="4364990" y="158750"/>
                    <a:pt x="4206240" y="0"/>
                    <a:pt x="4010660" y="0"/>
                  </a:cubicBezTo>
                  <a:lnTo>
                    <a:pt x="1061720" y="0"/>
                  </a:lnTo>
                  <a:cubicBezTo>
                    <a:pt x="866140" y="0"/>
                    <a:pt x="707390" y="158750"/>
                    <a:pt x="707390" y="354330"/>
                  </a:cubicBezTo>
                  <a:lnTo>
                    <a:pt x="707390" y="506730"/>
                  </a:lnTo>
                  <a:cubicBezTo>
                    <a:pt x="707390" y="702310"/>
                    <a:pt x="548640" y="861060"/>
                    <a:pt x="353060" y="861060"/>
                  </a:cubicBezTo>
                  <a:lnTo>
                    <a:pt x="353060" y="861060"/>
                  </a:lnTo>
                  <a:cubicBezTo>
                    <a:pt x="158750" y="861060"/>
                    <a:pt x="0" y="1018540"/>
                    <a:pt x="0" y="1214120"/>
                  </a:cubicBezTo>
                  <a:lnTo>
                    <a:pt x="0" y="4723130"/>
                  </a:lnTo>
                  <a:cubicBezTo>
                    <a:pt x="0" y="4918710"/>
                    <a:pt x="158750" y="5077460"/>
                    <a:pt x="354330" y="5077460"/>
                  </a:cubicBezTo>
                  <a:lnTo>
                    <a:pt x="354330" y="5077460"/>
                  </a:lnTo>
                  <a:cubicBezTo>
                    <a:pt x="549910" y="5077460"/>
                    <a:pt x="708660" y="5236210"/>
                    <a:pt x="708660" y="5431790"/>
                  </a:cubicBezTo>
                  <a:lnTo>
                    <a:pt x="708660" y="5558790"/>
                  </a:lnTo>
                  <a:cubicBezTo>
                    <a:pt x="708660" y="5754370"/>
                    <a:pt x="867410" y="5913120"/>
                    <a:pt x="1062990" y="5913120"/>
                  </a:cubicBezTo>
                  <a:lnTo>
                    <a:pt x="4013200" y="5913120"/>
                  </a:lnTo>
                  <a:cubicBezTo>
                    <a:pt x="4208780" y="5913120"/>
                    <a:pt x="4367530" y="5754370"/>
                    <a:pt x="4367530" y="5558790"/>
                  </a:cubicBezTo>
                  <a:lnTo>
                    <a:pt x="4367530" y="5431790"/>
                  </a:lnTo>
                  <a:cubicBezTo>
                    <a:pt x="4367530" y="5236210"/>
                    <a:pt x="4526280" y="5077460"/>
                    <a:pt x="4721860" y="5077460"/>
                  </a:cubicBezTo>
                  <a:lnTo>
                    <a:pt x="5998210" y="5077460"/>
                  </a:lnTo>
                  <a:cubicBezTo>
                    <a:pt x="6193790" y="5077460"/>
                    <a:pt x="6352540" y="4918710"/>
                    <a:pt x="6352540" y="4723130"/>
                  </a:cubicBezTo>
                  <a:lnTo>
                    <a:pt x="6352540" y="2179320"/>
                  </a:lnTo>
                  <a:cubicBezTo>
                    <a:pt x="6350000" y="1983740"/>
                    <a:pt x="6191250" y="1826260"/>
                    <a:pt x="5995670" y="1826260"/>
                  </a:cubicBezTo>
                  <a:close/>
                </a:path>
              </a:pathLst>
            </a:custGeom>
            <a:blipFill>
              <a:blip r:embed="rId3"/>
              <a:stretch>
                <a:fillRect l="-19777" t="0" r="-19777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8288000" y="9212186"/>
            <a:ext cx="2545780" cy="3189061"/>
          </a:xfrm>
          <a:custGeom>
            <a:avLst/>
            <a:gdLst/>
            <a:ahLst/>
            <a:cxnLst/>
            <a:rect r="r" b="b" t="t" l="l"/>
            <a:pathLst>
              <a:path h="3189061" w="2545780">
                <a:moveTo>
                  <a:pt x="0" y="0"/>
                </a:moveTo>
                <a:lnTo>
                  <a:pt x="2545780" y="0"/>
                </a:lnTo>
                <a:lnTo>
                  <a:pt x="2545780" y="3189062"/>
                </a:lnTo>
                <a:lnTo>
                  <a:pt x="0" y="3189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8000"/>
            </a:blip>
            <a:stretch>
              <a:fillRect l="0" t="-9871" r="0" b="-987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288000" y="5871457"/>
            <a:ext cx="2545780" cy="3189061"/>
          </a:xfrm>
          <a:custGeom>
            <a:avLst/>
            <a:gdLst/>
            <a:ahLst/>
            <a:cxnLst/>
            <a:rect r="r" b="b" t="t" l="l"/>
            <a:pathLst>
              <a:path h="3189061" w="2545780">
                <a:moveTo>
                  <a:pt x="0" y="0"/>
                </a:moveTo>
                <a:lnTo>
                  <a:pt x="2545780" y="0"/>
                </a:lnTo>
                <a:lnTo>
                  <a:pt x="2545780" y="3189061"/>
                </a:lnTo>
                <a:lnTo>
                  <a:pt x="0" y="31890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8000"/>
            </a:blip>
            <a:stretch>
              <a:fillRect l="0" t="-9871" r="0" b="-9871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426800">
            <a:off x="17079301" y="-1772418"/>
            <a:ext cx="3872942" cy="3853056"/>
            <a:chOff x="0" y="0"/>
            <a:chExt cx="4640128" cy="46163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40072" cy="4616196"/>
            </a:xfrm>
            <a:custGeom>
              <a:avLst/>
              <a:gdLst/>
              <a:ahLst/>
              <a:cxnLst/>
              <a:rect r="r" b="b" t="t" l="l"/>
              <a:pathLst>
                <a:path h="4616196" w="4640072">
                  <a:moveTo>
                    <a:pt x="1615948" y="3023616"/>
                  </a:moveTo>
                  <a:cubicBezTo>
                    <a:pt x="1846834" y="3277489"/>
                    <a:pt x="1846834" y="3669919"/>
                    <a:pt x="1615948" y="3923792"/>
                  </a:cubicBezTo>
                  <a:cubicBezTo>
                    <a:pt x="2331593" y="4616196"/>
                    <a:pt x="2331593" y="4616196"/>
                    <a:pt x="2331593" y="4616196"/>
                  </a:cubicBezTo>
                  <a:cubicBezTo>
                    <a:pt x="3162681" y="3785235"/>
                    <a:pt x="3162681" y="3785235"/>
                    <a:pt x="3162681" y="3785235"/>
                  </a:cubicBezTo>
                  <a:cubicBezTo>
                    <a:pt x="3185795" y="3831336"/>
                    <a:pt x="3208909" y="3877564"/>
                    <a:pt x="3255010" y="3923665"/>
                  </a:cubicBezTo>
                  <a:cubicBezTo>
                    <a:pt x="3439668" y="4108323"/>
                    <a:pt x="3739769" y="4108323"/>
                    <a:pt x="3924427" y="3923665"/>
                  </a:cubicBezTo>
                  <a:cubicBezTo>
                    <a:pt x="4132199" y="3715893"/>
                    <a:pt x="4132199" y="3415919"/>
                    <a:pt x="3924427" y="3231261"/>
                  </a:cubicBezTo>
                  <a:cubicBezTo>
                    <a:pt x="3901313" y="3185160"/>
                    <a:pt x="3855212" y="3162046"/>
                    <a:pt x="3808984" y="3138932"/>
                  </a:cubicBezTo>
                  <a:cubicBezTo>
                    <a:pt x="4640072" y="2307971"/>
                    <a:pt x="4640072" y="2307971"/>
                    <a:pt x="4640072" y="2307971"/>
                  </a:cubicBezTo>
                  <a:cubicBezTo>
                    <a:pt x="3808984" y="1500124"/>
                    <a:pt x="3808984" y="1500124"/>
                    <a:pt x="3808984" y="1500124"/>
                  </a:cubicBezTo>
                  <a:cubicBezTo>
                    <a:pt x="3832098" y="1477010"/>
                    <a:pt x="3855212" y="1454023"/>
                    <a:pt x="3901313" y="1430909"/>
                  </a:cubicBezTo>
                  <a:cubicBezTo>
                    <a:pt x="4085971" y="1223137"/>
                    <a:pt x="4085971" y="923163"/>
                    <a:pt x="3901313" y="738505"/>
                  </a:cubicBezTo>
                  <a:cubicBezTo>
                    <a:pt x="3693541" y="553847"/>
                    <a:pt x="3393440" y="553847"/>
                    <a:pt x="3208782" y="738505"/>
                  </a:cubicBezTo>
                  <a:cubicBezTo>
                    <a:pt x="3185668" y="761619"/>
                    <a:pt x="3162554" y="807720"/>
                    <a:pt x="3139567" y="830834"/>
                  </a:cubicBezTo>
                  <a:cubicBezTo>
                    <a:pt x="2308479" y="0"/>
                    <a:pt x="2308479" y="0"/>
                    <a:pt x="2308479" y="0"/>
                  </a:cubicBezTo>
                  <a:cubicBezTo>
                    <a:pt x="1615948" y="669417"/>
                    <a:pt x="1615948" y="669417"/>
                    <a:pt x="1615948" y="669417"/>
                  </a:cubicBezTo>
                  <a:cubicBezTo>
                    <a:pt x="1846834" y="923290"/>
                    <a:pt x="1846834" y="1338834"/>
                    <a:pt x="1615948" y="1592707"/>
                  </a:cubicBezTo>
                  <a:cubicBezTo>
                    <a:pt x="1361948" y="1823466"/>
                    <a:pt x="946531" y="1823466"/>
                    <a:pt x="692531" y="1592707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715645" y="3023616"/>
                    <a:pt x="715645" y="3023616"/>
                    <a:pt x="715645" y="3023616"/>
                  </a:cubicBezTo>
                  <a:cubicBezTo>
                    <a:pt x="969645" y="2769743"/>
                    <a:pt x="1362075" y="2769743"/>
                    <a:pt x="1615948" y="3023616"/>
                  </a:cubicBezTo>
                  <a:close/>
                </a:path>
              </a:pathLst>
            </a:custGeom>
            <a:solidFill>
              <a:srgbClr val="A1E44D"/>
            </a:solidFill>
          </p:spPr>
        </p:sp>
      </p:grpSp>
      <p:grpSp>
        <p:nvGrpSpPr>
          <p:cNvPr name="Group 4" id="4"/>
          <p:cNvGrpSpPr/>
          <p:nvPr/>
        </p:nvGrpSpPr>
        <p:grpSpPr>
          <a:xfrm rot="426800">
            <a:off x="14783676" y="-38377"/>
            <a:ext cx="3891623" cy="3891623"/>
            <a:chOff x="0" y="0"/>
            <a:chExt cx="4662509" cy="46625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662424" cy="4662678"/>
            </a:xfrm>
            <a:custGeom>
              <a:avLst/>
              <a:gdLst/>
              <a:ahLst/>
              <a:cxnLst/>
              <a:rect r="r" b="b" t="t" l="l"/>
              <a:pathLst>
                <a:path h="4662678" w="4662424">
                  <a:moveTo>
                    <a:pt x="1407922" y="3947033"/>
                  </a:moveTo>
                  <a:cubicBezTo>
                    <a:pt x="1454023" y="3900932"/>
                    <a:pt x="1477137" y="3854704"/>
                    <a:pt x="1500251" y="3808603"/>
                  </a:cubicBezTo>
                  <a:cubicBezTo>
                    <a:pt x="2331212" y="4662678"/>
                    <a:pt x="2331212" y="4662678"/>
                    <a:pt x="2331212" y="4662678"/>
                  </a:cubicBezTo>
                  <a:cubicBezTo>
                    <a:pt x="3046730" y="3947160"/>
                    <a:pt x="3046730" y="3947160"/>
                    <a:pt x="3046730" y="3947160"/>
                  </a:cubicBezTo>
                  <a:cubicBezTo>
                    <a:pt x="3046730" y="3947160"/>
                    <a:pt x="3046730" y="3947160"/>
                    <a:pt x="3046730" y="3947160"/>
                  </a:cubicBezTo>
                  <a:cubicBezTo>
                    <a:pt x="2792857" y="3693287"/>
                    <a:pt x="2792857" y="3277743"/>
                    <a:pt x="3046730" y="3046984"/>
                  </a:cubicBezTo>
                  <a:cubicBezTo>
                    <a:pt x="3300603" y="2793111"/>
                    <a:pt x="3693033" y="2793111"/>
                    <a:pt x="3946906" y="3046984"/>
                  </a:cubicBezTo>
                  <a:cubicBezTo>
                    <a:pt x="3946906" y="3046984"/>
                    <a:pt x="3946906" y="3046984"/>
                    <a:pt x="3946906" y="3046984"/>
                  </a:cubicBezTo>
                  <a:cubicBezTo>
                    <a:pt x="4662424" y="2331466"/>
                    <a:pt x="4662424" y="2331466"/>
                    <a:pt x="4662424" y="2331466"/>
                  </a:cubicBezTo>
                  <a:cubicBezTo>
                    <a:pt x="3831463" y="1500505"/>
                    <a:pt x="3831463" y="1500505"/>
                    <a:pt x="3831463" y="1500505"/>
                  </a:cubicBezTo>
                  <a:cubicBezTo>
                    <a:pt x="3854577" y="1477391"/>
                    <a:pt x="3900678" y="1454404"/>
                    <a:pt x="3923792" y="1431290"/>
                  </a:cubicBezTo>
                  <a:cubicBezTo>
                    <a:pt x="4108450" y="1223518"/>
                    <a:pt x="4108450" y="923544"/>
                    <a:pt x="3923792" y="738886"/>
                  </a:cubicBezTo>
                  <a:cubicBezTo>
                    <a:pt x="3739134" y="554228"/>
                    <a:pt x="3439033" y="554228"/>
                    <a:pt x="3254375" y="738886"/>
                  </a:cubicBezTo>
                  <a:cubicBezTo>
                    <a:pt x="3231261" y="762000"/>
                    <a:pt x="3185160" y="808101"/>
                    <a:pt x="3162046" y="854329"/>
                  </a:cubicBezTo>
                  <a:cubicBezTo>
                    <a:pt x="2331212" y="0"/>
                    <a:pt x="2331212" y="0"/>
                    <a:pt x="2331212" y="0"/>
                  </a:cubicBezTo>
                  <a:cubicBezTo>
                    <a:pt x="1638808" y="715518"/>
                    <a:pt x="1638808" y="715518"/>
                    <a:pt x="1638808" y="715518"/>
                  </a:cubicBezTo>
                  <a:cubicBezTo>
                    <a:pt x="1869567" y="946277"/>
                    <a:pt x="1869567" y="1361821"/>
                    <a:pt x="1615694" y="1615694"/>
                  </a:cubicBezTo>
                  <a:cubicBezTo>
                    <a:pt x="1361821" y="1846453"/>
                    <a:pt x="969391" y="1846453"/>
                    <a:pt x="715518" y="1615694"/>
                  </a:cubicBezTo>
                  <a:cubicBezTo>
                    <a:pt x="0" y="2331212"/>
                    <a:pt x="0" y="2331212"/>
                    <a:pt x="0" y="2331212"/>
                  </a:cubicBezTo>
                  <a:cubicBezTo>
                    <a:pt x="854075" y="3185287"/>
                    <a:pt x="854075" y="3185287"/>
                    <a:pt x="854075" y="3185287"/>
                  </a:cubicBezTo>
                  <a:cubicBezTo>
                    <a:pt x="807974" y="3185287"/>
                    <a:pt x="761746" y="3231388"/>
                    <a:pt x="738632" y="3254502"/>
                  </a:cubicBezTo>
                  <a:cubicBezTo>
                    <a:pt x="530860" y="3462274"/>
                    <a:pt x="530860" y="3762248"/>
                    <a:pt x="738632" y="3946906"/>
                  </a:cubicBezTo>
                  <a:cubicBezTo>
                    <a:pt x="923290" y="4131564"/>
                    <a:pt x="1223391" y="4131564"/>
                    <a:pt x="1408049" y="3946906"/>
                  </a:cubicBezTo>
                  <a:close/>
                </a:path>
              </a:pathLst>
            </a:custGeom>
            <a:solidFill>
              <a:srgbClr val="E94B27"/>
            </a:solidFill>
          </p:spPr>
        </p:sp>
      </p:grpSp>
      <p:grpSp>
        <p:nvGrpSpPr>
          <p:cNvPr name="Group 6" id="6"/>
          <p:cNvGrpSpPr/>
          <p:nvPr/>
        </p:nvGrpSpPr>
        <p:grpSpPr>
          <a:xfrm rot="426800">
            <a:off x="13064552" y="-2273431"/>
            <a:ext cx="3872942" cy="3853056"/>
            <a:chOff x="0" y="0"/>
            <a:chExt cx="4640128" cy="46163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40199" cy="4616323"/>
            </a:xfrm>
            <a:custGeom>
              <a:avLst/>
              <a:gdLst/>
              <a:ahLst/>
              <a:cxnLst/>
              <a:rect r="r" b="b" t="t" l="l"/>
              <a:pathLst>
                <a:path h="4616323" w="4640199">
                  <a:moveTo>
                    <a:pt x="1338961" y="3970020"/>
                  </a:moveTo>
                  <a:cubicBezTo>
                    <a:pt x="1385189" y="3900805"/>
                    <a:pt x="1431290" y="3854577"/>
                    <a:pt x="1454404" y="3762248"/>
                  </a:cubicBezTo>
                  <a:cubicBezTo>
                    <a:pt x="2308606" y="4616323"/>
                    <a:pt x="2308606" y="4616323"/>
                    <a:pt x="2308606" y="4616323"/>
                  </a:cubicBezTo>
                  <a:cubicBezTo>
                    <a:pt x="3139694" y="3785362"/>
                    <a:pt x="3139694" y="3785362"/>
                    <a:pt x="3139694" y="3785362"/>
                  </a:cubicBezTo>
                  <a:cubicBezTo>
                    <a:pt x="3162808" y="3831463"/>
                    <a:pt x="3185922" y="3854577"/>
                    <a:pt x="3208909" y="3900805"/>
                  </a:cubicBezTo>
                  <a:cubicBezTo>
                    <a:pt x="3416681" y="4085463"/>
                    <a:pt x="3716782" y="4085463"/>
                    <a:pt x="3901440" y="3900805"/>
                  </a:cubicBezTo>
                  <a:cubicBezTo>
                    <a:pt x="4086098" y="3716147"/>
                    <a:pt x="4086098" y="3393059"/>
                    <a:pt x="3901440" y="3208401"/>
                  </a:cubicBezTo>
                  <a:cubicBezTo>
                    <a:pt x="3878326" y="3185287"/>
                    <a:pt x="3832225" y="3162300"/>
                    <a:pt x="3785997" y="3139186"/>
                  </a:cubicBezTo>
                  <a:cubicBezTo>
                    <a:pt x="4640199" y="2308225"/>
                    <a:pt x="4640199" y="2308225"/>
                    <a:pt x="4640199" y="2308225"/>
                  </a:cubicBezTo>
                  <a:cubicBezTo>
                    <a:pt x="3924554" y="1592707"/>
                    <a:pt x="3924554" y="1592707"/>
                    <a:pt x="3924554" y="1592707"/>
                  </a:cubicBezTo>
                  <a:cubicBezTo>
                    <a:pt x="3809111" y="1477264"/>
                    <a:pt x="3809111" y="1477264"/>
                    <a:pt x="3809111" y="1477264"/>
                  </a:cubicBezTo>
                  <a:cubicBezTo>
                    <a:pt x="3832225" y="1454150"/>
                    <a:pt x="3878326" y="1431163"/>
                    <a:pt x="3901440" y="1408049"/>
                  </a:cubicBezTo>
                  <a:cubicBezTo>
                    <a:pt x="4086098" y="1200277"/>
                    <a:pt x="4086098" y="900303"/>
                    <a:pt x="3901440" y="715645"/>
                  </a:cubicBezTo>
                  <a:cubicBezTo>
                    <a:pt x="3716782" y="530987"/>
                    <a:pt x="3416681" y="530987"/>
                    <a:pt x="3232023" y="715645"/>
                  </a:cubicBezTo>
                  <a:cubicBezTo>
                    <a:pt x="3185795" y="738759"/>
                    <a:pt x="3162808" y="784860"/>
                    <a:pt x="3139694" y="807974"/>
                  </a:cubicBezTo>
                  <a:cubicBezTo>
                    <a:pt x="3024251" y="692531"/>
                    <a:pt x="3024251" y="692531"/>
                    <a:pt x="3024251" y="692531"/>
                  </a:cubicBezTo>
                  <a:cubicBezTo>
                    <a:pt x="2331593" y="0"/>
                    <a:pt x="2331593" y="0"/>
                    <a:pt x="2331593" y="0"/>
                  </a:cubicBezTo>
                  <a:cubicBezTo>
                    <a:pt x="1454404" y="854075"/>
                    <a:pt x="1454404" y="854075"/>
                    <a:pt x="1454404" y="854075"/>
                  </a:cubicBezTo>
                  <a:cubicBezTo>
                    <a:pt x="1431290" y="784860"/>
                    <a:pt x="1408176" y="738632"/>
                    <a:pt x="1362075" y="715645"/>
                  </a:cubicBezTo>
                  <a:cubicBezTo>
                    <a:pt x="1177417" y="507873"/>
                    <a:pt x="877316" y="507873"/>
                    <a:pt x="692658" y="715645"/>
                  </a:cubicBezTo>
                  <a:cubicBezTo>
                    <a:pt x="508000" y="900303"/>
                    <a:pt x="508000" y="1200404"/>
                    <a:pt x="692658" y="1385062"/>
                  </a:cubicBezTo>
                  <a:cubicBezTo>
                    <a:pt x="738886" y="1431163"/>
                    <a:pt x="784987" y="1454277"/>
                    <a:pt x="831215" y="1477391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854202" y="3162173"/>
                    <a:pt x="854202" y="3162173"/>
                    <a:pt x="854202" y="3162173"/>
                  </a:cubicBezTo>
                  <a:cubicBezTo>
                    <a:pt x="784987" y="3185287"/>
                    <a:pt x="715645" y="3231388"/>
                    <a:pt x="646430" y="3277616"/>
                  </a:cubicBezTo>
                  <a:cubicBezTo>
                    <a:pt x="461772" y="3485388"/>
                    <a:pt x="461772" y="3785362"/>
                    <a:pt x="646430" y="3970020"/>
                  </a:cubicBezTo>
                  <a:cubicBezTo>
                    <a:pt x="831088" y="4154678"/>
                    <a:pt x="1154303" y="4154678"/>
                    <a:pt x="1338961" y="3970020"/>
                  </a:cubicBezTo>
                  <a:close/>
                </a:path>
              </a:pathLst>
            </a:custGeom>
            <a:solidFill>
              <a:srgbClr val="FFC950"/>
            </a:solidFill>
          </p:spPr>
        </p:sp>
      </p:grpSp>
      <p:grpSp>
        <p:nvGrpSpPr>
          <p:cNvPr name="Group 8" id="8"/>
          <p:cNvGrpSpPr/>
          <p:nvPr/>
        </p:nvGrpSpPr>
        <p:grpSpPr>
          <a:xfrm rot="426800">
            <a:off x="16576189" y="2259156"/>
            <a:ext cx="3872942" cy="3853056"/>
            <a:chOff x="0" y="0"/>
            <a:chExt cx="4640128" cy="46163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640199" cy="4616323"/>
            </a:xfrm>
            <a:custGeom>
              <a:avLst/>
              <a:gdLst/>
              <a:ahLst/>
              <a:cxnLst/>
              <a:rect r="r" b="b" t="t" l="l"/>
              <a:pathLst>
                <a:path h="4616323" w="4640199">
                  <a:moveTo>
                    <a:pt x="1338961" y="3970020"/>
                  </a:moveTo>
                  <a:cubicBezTo>
                    <a:pt x="1385189" y="3900805"/>
                    <a:pt x="1431290" y="3854577"/>
                    <a:pt x="1454404" y="3762248"/>
                  </a:cubicBezTo>
                  <a:cubicBezTo>
                    <a:pt x="2308606" y="4616323"/>
                    <a:pt x="2308606" y="4616323"/>
                    <a:pt x="2308606" y="4616323"/>
                  </a:cubicBezTo>
                  <a:cubicBezTo>
                    <a:pt x="3139694" y="3785362"/>
                    <a:pt x="3139694" y="3785362"/>
                    <a:pt x="3139694" y="3785362"/>
                  </a:cubicBezTo>
                  <a:cubicBezTo>
                    <a:pt x="3162808" y="3831463"/>
                    <a:pt x="3185922" y="3854577"/>
                    <a:pt x="3208909" y="3900805"/>
                  </a:cubicBezTo>
                  <a:cubicBezTo>
                    <a:pt x="3416681" y="4085463"/>
                    <a:pt x="3716782" y="4085463"/>
                    <a:pt x="3901440" y="3900805"/>
                  </a:cubicBezTo>
                  <a:cubicBezTo>
                    <a:pt x="4086098" y="3716147"/>
                    <a:pt x="4086098" y="3393059"/>
                    <a:pt x="3901440" y="3208401"/>
                  </a:cubicBezTo>
                  <a:cubicBezTo>
                    <a:pt x="3878326" y="3185287"/>
                    <a:pt x="3832225" y="3162300"/>
                    <a:pt x="3785997" y="3139186"/>
                  </a:cubicBezTo>
                  <a:cubicBezTo>
                    <a:pt x="4640199" y="2308225"/>
                    <a:pt x="4640199" y="2308225"/>
                    <a:pt x="4640199" y="2308225"/>
                  </a:cubicBezTo>
                  <a:cubicBezTo>
                    <a:pt x="3924554" y="1592707"/>
                    <a:pt x="3924554" y="1592707"/>
                    <a:pt x="3924554" y="1592707"/>
                  </a:cubicBezTo>
                  <a:cubicBezTo>
                    <a:pt x="3809111" y="1477264"/>
                    <a:pt x="3809111" y="1477264"/>
                    <a:pt x="3809111" y="1477264"/>
                  </a:cubicBezTo>
                  <a:cubicBezTo>
                    <a:pt x="3832225" y="1454150"/>
                    <a:pt x="3878326" y="1431163"/>
                    <a:pt x="3901440" y="1408049"/>
                  </a:cubicBezTo>
                  <a:cubicBezTo>
                    <a:pt x="4086098" y="1200277"/>
                    <a:pt x="4086098" y="900303"/>
                    <a:pt x="3901440" y="715645"/>
                  </a:cubicBezTo>
                  <a:cubicBezTo>
                    <a:pt x="3716782" y="530987"/>
                    <a:pt x="3416681" y="530987"/>
                    <a:pt x="3232023" y="715645"/>
                  </a:cubicBezTo>
                  <a:cubicBezTo>
                    <a:pt x="3185795" y="738759"/>
                    <a:pt x="3162808" y="784860"/>
                    <a:pt x="3139694" y="807974"/>
                  </a:cubicBezTo>
                  <a:cubicBezTo>
                    <a:pt x="3024251" y="692531"/>
                    <a:pt x="3024251" y="692531"/>
                    <a:pt x="3024251" y="692531"/>
                  </a:cubicBezTo>
                  <a:cubicBezTo>
                    <a:pt x="2331593" y="0"/>
                    <a:pt x="2331593" y="0"/>
                    <a:pt x="2331593" y="0"/>
                  </a:cubicBezTo>
                  <a:cubicBezTo>
                    <a:pt x="1454404" y="854075"/>
                    <a:pt x="1454404" y="854075"/>
                    <a:pt x="1454404" y="854075"/>
                  </a:cubicBezTo>
                  <a:cubicBezTo>
                    <a:pt x="1431290" y="784860"/>
                    <a:pt x="1408176" y="738632"/>
                    <a:pt x="1362075" y="715645"/>
                  </a:cubicBezTo>
                  <a:cubicBezTo>
                    <a:pt x="1177417" y="507873"/>
                    <a:pt x="877316" y="507873"/>
                    <a:pt x="692658" y="715645"/>
                  </a:cubicBezTo>
                  <a:cubicBezTo>
                    <a:pt x="508000" y="900303"/>
                    <a:pt x="508000" y="1200404"/>
                    <a:pt x="692658" y="1385062"/>
                  </a:cubicBezTo>
                  <a:cubicBezTo>
                    <a:pt x="738886" y="1431163"/>
                    <a:pt x="784987" y="1454277"/>
                    <a:pt x="831215" y="1477391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854202" y="3162173"/>
                    <a:pt x="854202" y="3162173"/>
                    <a:pt x="854202" y="3162173"/>
                  </a:cubicBezTo>
                  <a:cubicBezTo>
                    <a:pt x="784987" y="3185287"/>
                    <a:pt x="715645" y="3231388"/>
                    <a:pt x="646430" y="3277616"/>
                  </a:cubicBezTo>
                  <a:cubicBezTo>
                    <a:pt x="461772" y="3485388"/>
                    <a:pt x="461772" y="3785362"/>
                    <a:pt x="646430" y="3970020"/>
                  </a:cubicBezTo>
                  <a:cubicBezTo>
                    <a:pt x="831088" y="4154678"/>
                    <a:pt x="1154303" y="4154678"/>
                    <a:pt x="1338961" y="3970020"/>
                  </a:cubicBezTo>
                  <a:close/>
                </a:path>
              </a:pathLst>
            </a:custGeom>
            <a:solidFill>
              <a:srgbClr val="84CCF4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-6260492" y="-296444"/>
            <a:ext cx="15471167" cy="10573919"/>
            <a:chOff x="0" y="0"/>
            <a:chExt cx="5508856" cy="376508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518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5504182" y="7623826"/>
            <a:ext cx="6402973" cy="691957"/>
          </a:xfrm>
          <a:custGeom>
            <a:avLst/>
            <a:gdLst/>
            <a:ahLst/>
            <a:cxnLst/>
            <a:rect r="r" b="b" t="t" l="l"/>
            <a:pathLst>
              <a:path h="691957" w="6402973">
                <a:moveTo>
                  <a:pt x="0" y="0"/>
                </a:moveTo>
                <a:lnTo>
                  <a:pt x="6402973" y="0"/>
                </a:lnTo>
                <a:lnTo>
                  <a:pt x="6402973" y="691957"/>
                </a:lnTo>
                <a:lnTo>
                  <a:pt x="0" y="691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3000"/>
            </a:blip>
            <a:stretch>
              <a:fillRect l="0" t="-82755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504182" y="2286378"/>
            <a:ext cx="6402973" cy="5427326"/>
            <a:chOff x="0" y="0"/>
            <a:chExt cx="1686380" cy="14294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86380" cy="1429419"/>
            </a:xfrm>
            <a:custGeom>
              <a:avLst/>
              <a:gdLst/>
              <a:ahLst/>
              <a:cxnLst/>
              <a:rect r="r" b="b" t="t" l="l"/>
              <a:pathLst>
                <a:path h="1429419" w="1686380">
                  <a:moveTo>
                    <a:pt x="0" y="0"/>
                  </a:moveTo>
                  <a:lnTo>
                    <a:pt x="1686380" y="0"/>
                  </a:lnTo>
                  <a:lnTo>
                    <a:pt x="1686380" y="1429419"/>
                  </a:lnTo>
                  <a:lnTo>
                    <a:pt x="0" y="1429419"/>
                  </a:lnTo>
                  <a:close/>
                </a:path>
              </a:pathLst>
            </a:custGeom>
            <a:solidFill>
              <a:srgbClr val="84CCF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6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485038" y="8461608"/>
            <a:ext cx="1073742" cy="1073742"/>
          </a:xfrm>
          <a:custGeom>
            <a:avLst/>
            <a:gdLst/>
            <a:ahLst/>
            <a:cxnLst/>
            <a:rect r="r" b="b" t="t" l="l"/>
            <a:pathLst>
              <a:path h="1073742" w="1073742">
                <a:moveTo>
                  <a:pt x="0" y="0"/>
                </a:moveTo>
                <a:lnTo>
                  <a:pt x="1073741" y="0"/>
                </a:lnTo>
                <a:lnTo>
                  <a:pt x="1073741" y="1073742"/>
                </a:lnTo>
                <a:lnTo>
                  <a:pt x="0" y="10737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154112" y="3308000"/>
            <a:ext cx="5597000" cy="4143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89111" indent="-244555" lvl="1">
              <a:lnSpc>
                <a:spcPts val="4145"/>
              </a:lnSpc>
              <a:buFont typeface="Arial"/>
              <a:buChar char="•"/>
            </a:pPr>
            <a:r>
              <a:rPr lang="en-US" sz="2265">
                <a:solidFill>
                  <a:srgbClr val="FFFFFF"/>
                </a:solidFill>
                <a:latin typeface="Open Sans Light"/>
              </a:rPr>
              <a:t>Présentation</a:t>
            </a:r>
          </a:p>
          <a:p>
            <a:pPr marL="489111" indent="-244555" lvl="1">
              <a:lnSpc>
                <a:spcPts val="4145"/>
              </a:lnSpc>
              <a:buFont typeface="Arial"/>
              <a:buChar char="•"/>
            </a:pPr>
            <a:r>
              <a:rPr lang="en-US" sz="2265">
                <a:solidFill>
                  <a:srgbClr val="FFFFFF"/>
                </a:solidFill>
                <a:latin typeface="Open Sans Light"/>
              </a:rPr>
              <a:t>Problématique</a:t>
            </a:r>
          </a:p>
          <a:p>
            <a:pPr marL="489111" indent="-244555" lvl="1">
              <a:lnSpc>
                <a:spcPts val="4145"/>
              </a:lnSpc>
              <a:buFont typeface="Arial"/>
              <a:buChar char="•"/>
            </a:pPr>
            <a:r>
              <a:rPr lang="en-US" sz="2265">
                <a:solidFill>
                  <a:srgbClr val="FFFFFF"/>
                </a:solidFill>
                <a:latin typeface="Open Sans Light"/>
              </a:rPr>
              <a:t>L'équipe en place (et ses différents rôles)</a:t>
            </a:r>
          </a:p>
          <a:p>
            <a:pPr marL="489111" indent="-244555" lvl="1">
              <a:lnSpc>
                <a:spcPts val="4145"/>
              </a:lnSpc>
              <a:buFont typeface="Arial"/>
              <a:buChar char="•"/>
            </a:pPr>
            <a:r>
              <a:rPr lang="en-US" sz="2265">
                <a:solidFill>
                  <a:srgbClr val="FFFFFF"/>
                </a:solidFill>
                <a:latin typeface="Open Sans Light"/>
              </a:rPr>
              <a:t>Les données utilisées</a:t>
            </a:r>
          </a:p>
          <a:p>
            <a:pPr marL="489111" indent="-244555" lvl="1">
              <a:lnSpc>
                <a:spcPts val="4145"/>
              </a:lnSpc>
              <a:buFont typeface="Arial"/>
              <a:buChar char="•"/>
            </a:pPr>
            <a:r>
              <a:rPr lang="en-US" sz="2265">
                <a:solidFill>
                  <a:srgbClr val="FFFFFF"/>
                </a:solidFill>
                <a:latin typeface="Open Sans Light"/>
              </a:rPr>
              <a:t>La méthodologie de travail</a:t>
            </a:r>
          </a:p>
          <a:p>
            <a:pPr marL="489111" indent="-244555" lvl="1">
              <a:lnSpc>
                <a:spcPts val="4145"/>
              </a:lnSpc>
              <a:buFont typeface="Arial"/>
              <a:buChar char="•"/>
            </a:pPr>
            <a:r>
              <a:rPr lang="en-US" sz="2265">
                <a:solidFill>
                  <a:srgbClr val="FFFFFF"/>
                </a:solidFill>
                <a:latin typeface="Open Sans Light"/>
              </a:rPr>
              <a:t>Les outils utilisés</a:t>
            </a:r>
          </a:p>
          <a:p>
            <a:pPr marL="489111" indent="-244555" lvl="1">
              <a:lnSpc>
                <a:spcPts val="4145"/>
              </a:lnSpc>
              <a:buFont typeface="Arial"/>
              <a:buChar char="•"/>
            </a:pPr>
            <a:r>
              <a:rPr lang="en-US" sz="2265">
                <a:solidFill>
                  <a:srgbClr val="FFFFFF"/>
                </a:solidFill>
                <a:latin typeface="Open Sans Light"/>
              </a:rPr>
              <a:t>La timeline du projet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58002" y="2715727"/>
            <a:ext cx="3792396" cy="552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27"/>
              </a:lnSpc>
              <a:spcBef>
                <a:spcPct val="0"/>
              </a:spcBef>
            </a:pPr>
            <a:r>
              <a:rPr lang="en-US" sz="4025">
                <a:solidFill>
                  <a:srgbClr val="FFFFFF"/>
                </a:solidFill>
                <a:latin typeface="Open Sans Bold"/>
              </a:rPr>
              <a:t>Content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253575" y="9792525"/>
            <a:ext cx="1536668" cy="288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4"/>
              </a:lnSpc>
            </a:pPr>
            <a:r>
              <a:rPr lang="en-US" sz="2118" spc="-80">
                <a:solidFill>
                  <a:srgbClr val="191919"/>
                </a:solidFill>
                <a:latin typeface="Open Sans Bold Italics"/>
              </a:rPr>
              <a:t>LEGO Group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1512" y="352182"/>
            <a:ext cx="6762299" cy="9415085"/>
          </a:xfrm>
          <a:custGeom>
            <a:avLst/>
            <a:gdLst/>
            <a:ahLst/>
            <a:cxnLst/>
            <a:rect r="r" b="b" t="t" l="l"/>
            <a:pathLst>
              <a:path h="9415085" w="6762299">
                <a:moveTo>
                  <a:pt x="0" y="0"/>
                </a:moveTo>
                <a:lnTo>
                  <a:pt x="6762300" y="0"/>
                </a:lnTo>
                <a:lnTo>
                  <a:pt x="6762300" y="9415085"/>
                </a:lnTo>
                <a:lnTo>
                  <a:pt x="0" y="9415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14" t="0" r="-1961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85871" y="2167149"/>
            <a:ext cx="6114537" cy="835452"/>
            <a:chOff x="0" y="0"/>
            <a:chExt cx="1610413" cy="2200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10413" cy="220037"/>
            </a:xfrm>
            <a:custGeom>
              <a:avLst/>
              <a:gdLst/>
              <a:ahLst/>
              <a:cxnLst/>
              <a:rect r="r" b="b" t="t" l="l"/>
              <a:pathLst>
                <a:path h="220037" w="1610413">
                  <a:moveTo>
                    <a:pt x="12661" y="0"/>
                  </a:moveTo>
                  <a:lnTo>
                    <a:pt x="1597752" y="0"/>
                  </a:lnTo>
                  <a:cubicBezTo>
                    <a:pt x="1601110" y="0"/>
                    <a:pt x="1604330" y="1334"/>
                    <a:pt x="1606705" y="3708"/>
                  </a:cubicBezTo>
                  <a:cubicBezTo>
                    <a:pt x="1609079" y="6083"/>
                    <a:pt x="1610413" y="9303"/>
                    <a:pt x="1610413" y="12661"/>
                  </a:cubicBezTo>
                  <a:lnTo>
                    <a:pt x="1610413" y="207375"/>
                  </a:lnTo>
                  <a:cubicBezTo>
                    <a:pt x="1610413" y="210733"/>
                    <a:pt x="1609079" y="213954"/>
                    <a:pt x="1606705" y="216328"/>
                  </a:cubicBezTo>
                  <a:cubicBezTo>
                    <a:pt x="1604330" y="218703"/>
                    <a:pt x="1601110" y="220037"/>
                    <a:pt x="1597752" y="220037"/>
                  </a:cubicBezTo>
                  <a:lnTo>
                    <a:pt x="12661" y="220037"/>
                  </a:lnTo>
                  <a:cubicBezTo>
                    <a:pt x="9303" y="220037"/>
                    <a:pt x="6083" y="218703"/>
                    <a:pt x="3708" y="216328"/>
                  </a:cubicBezTo>
                  <a:cubicBezTo>
                    <a:pt x="1334" y="213954"/>
                    <a:pt x="0" y="210733"/>
                    <a:pt x="0" y="207375"/>
                  </a:cubicBezTo>
                  <a:lnTo>
                    <a:pt x="0" y="12661"/>
                  </a:lnTo>
                  <a:cubicBezTo>
                    <a:pt x="0" y="9303"/>
                    <a:pt x="1334" y="6083"/>
                    <a:pt x="3708" y="3708"/>
                  </a:cubicBezTo>
                  <a:cubicBezTo>
                    <a:pt x="6083" y="1334"/>
                    <a:pt x="9303" y="0"/>
                    <a:pt x="12661" y="0"/>
                  </a:cubicBezTo>
                  <a:close/>
                </a:path>
              </a:pathLst>
            </a:custGeom>
            <a:solidFill>
              <a:srgbClr val="FFC950"/>
            </a:solidFill>
            <a:ln>
              <a:noFill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35"/>
                </a:lnSpc>
              </a:pPr>
              <a:r>
                <a:rPr lang="en-US" sz="3503" spc="10">
                  <a:solidFill>
                    <a:srgbClr val="FFFFFF"/>
                  </a:solidFill>
                  <a:latin typeface="Open Sans Bold"/>
                </a:rPr>
                <a:t>1) Présentation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356730" y="3144431"/>
            <a:ext cx="6945489" cy="654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5"/>
              </a:lnSpc>
            </a:pPr>
            <a:r>
              <a:rPr lang="en-US" sz="2003">
                <a:solidFill>
                  <a:srgbClr val="231F20"/>
                </a:solidFill>
                <a:latin typeface="Open Sans Light"/>
              </a:rPr>
              <a:t>Unique groupe de la formation Data nous avons formé un groupe de fortune pour ce projet final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555131" y="7574395"/>
            <a:ext cx="1217851" cy="121785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950"/>
            </a:solidFill>
            <a:ln>
              <a:noFill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4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555131" y="4399835"/>
            <a:ext cx="1217851" cy="121785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950"/>
            </a:solidFill>
            <a:ln>
              <a:noFill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4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555131" y="5941537"/>
            <a:ext cx="1217851" cy="121785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950"/>
            </a:solidFill>
            <a:ln>
              <a:noFill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4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7798614" y="7759463"/>
            <a:ext cx="730886" cy="671086"/>
          </a:xfrm>
          <a:custGeom>
            <a:avLst/>
            <a:gdLst/>
            <a:ahLst/>
            <a:cxnLst/>
            <a:rect r="r" b="b" t="t" l="l"/>
            <a:pathLst>
              <a:path h="671086" w="730886">
                <a:moveTo>
                  <a:pt x="0" y="0"/>
                </a:moveTo>
                <a:lnTo>
                  <a:pt x="730886" y="0"/>
                </a:lnTo>
                <a:lnTo>
                  <a:pt x="730886" y="671085"/>
                </a:lnTo>
                <a:lnTo>
                  <a:pt x="0" y="6710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840651" y="4686311"/>
            <a:ext cx="646812" cy="655150"/>
          </a:xfrm>
          <a:custGeom>
            <a:avLst/>
            <a:gdLst/>
            <a:ahLst/>
            <a:cxnLst/>
            <a:rect r="r" b="b" t="t" l="l"/>
            <a:pathLst>
              <a:path h="655150" w="646812">
                <a:moveTo>
                  <a:pt x="0" y="0"/>
                </a:moveTo>
                <a:lnTo>
                  <a:pt x="646812" y="0"/>
                </a:lnTo>
                <a:lnTo>
                  <a:pt x="646812" y="655151"/>
                </a:lnTo>
                <a:lnTo>
                  <a:pt x="0" y="6551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777600" y="6168924"/>
            <a:ext cx="772914" cy="763077"/>
          </a:xfrm>
          <a:custGeom>
            <a:avLst/>
            <a:gdLst/>
            <a:ahLst/>
            <a:cxnLst/>
            <a:rect r="r" b="b" t="t" l="l"/>
            <a:pathLst>
              <a:path h="763077" w="772914">
                <a:moveTo>
                  <a:pt x="0" y="0"/>
                </a:moveTo>
                <a:lnTo>
                  <a:pt x="772914" y="0"/>
                </a:lnTo>
                <a:lnTo>
                  <a:pt x="772914" y="763077"/>
                </a:lnTo>
                <a:lnTo>
                  <a:pt x="0" y="7630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931843" y="4457221"/>
            <a:ext cx="6792893" cy="974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5"/>
              </a:lnSpc>
            </a:pPr>
            <a:r>
              <a:rPr lang="en-US" sz="2004" u="sng">
                <a:solidFill>
                  <a:srgbClr val="231F20"/>
                </a:solidFill>
                <a:latin typeface="Open Sans Light"/>
              </a:rPr>
              <a:t>Le choix du sujet : </a:t>
            </a:r>
          </a:p>
          <a:p>
            <a:pPr algn="l" marL="0" indent="0" lvl="1">
              <a:lnSpc>
                <a:spcPts val="2605"/>
              </a:lnSpc>
              <a:spcBef>
                <a:spcPct val="0"/>
              </a:spcBef>
            </a:pPr>
            <a:r>
              <a:rPr lang="en-US" sz="2004">
                <a:solidFill>
                  <a:srgbClr val="231F20"/>
                </a:solidFill>
                <a:latin typeface="Open Sans Light"/>
              </a:rPr>
              <a:t>Avec des personnalités très différentes nous avons choisi un sujet qui fait consensus : Lego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31843" y="5941155"/>
            <a:ext cx="6792893" cy="1311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5"/>
              </a:lnSpc>
            </a:pPr>
            <a:r>
              <a:rPr lang="en-US" sz="2003">
                <a:solidFill>
                  <a:srgbClr val="231F20"/>
                </a:solidFill>
                <a:latin typeface="Open Sans Light"/>
              </a:rPr>
              <a:t>Le brainstorming a mis en évidence des thématiques qui semblaient intéressantes pour tous le monde :</a:t>
            </a:r>
          </a:p>
          <a:p>
            <a:pPr algn="l" marL="0" indent="0" lvl="1">
              <a:lnSpc>
                <a:spcPts val="2605"/>
              </a:lnSpc>
              <a:spcBef>
                <a:spcPct val="0"/>
              </a:spcBef>
            </a:pPr>
            <a:r>
              <a:rPr lang="en-US" sz="2003">
                <a:solidFill>
                  <a:srgbClr val="231F20"/>
                </a:solidFill>
                <a:latin typeface="Open Sans Light"/>
              </a:rPr>
              <a:t>Historique des éléments de construction, analyse de la stratégie marketing, impact sur la culture populaire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31843" y="7752123"/>
            <a:ext cx="6792893" cy="657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05"/>
              </a:lnSpc>
              <a:spcBef>
                <a:spcPct val="0"/>
              </a:spcBef>
            </a:pPr>
            <a:r>
              <a:rPr lang="en-US" sz="2003">
                <a:solidFill>
                  <a:srgbClr val="231F20"/>
                </a:solidFill>
                <a:latin typeface="Open Sans Light"/>
              </a:rPr>
              <a:t>Nous avons utilisé la méthodologie SMART pour la gestion du projet, avec Notion comme tableau de bord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5398477" y="-2796935"/>
            <a:ext cx="4964083" cy="4964083"/>
          </a:xfrm>
          <a:custGeom>
            <a:avLst/>
            <a:gdLst/>
            <a:ahLst/>
            <a:cxnLst/>
            <a:rect r="r" b="b" t="t" l="l"/>
            <a:pathLst>
              <a:path h="4964083" w="4964083">
                <a:moveTo>
                  <a:pt x="0" y="0"/>
                </a:moveTo>
                <a:lnTo>
                  <a:pt x="4964084" y="0"/>
                </a:lnTo>
                <a:lnTo>
                  <a:pt x="4964084" y="4964084"/>
                </a:lnTo>
                <a:lnTo>
                  <a:pt x="0" y="49640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485038" y="8461608"/>
            <a:ext cx="1073742" cy="1073742"/>
          </a:xfrm>
          <a:custGeom>
            <a:avLst/>
            <a:gdLst/>
            <a:ahLst/>
            <a:cxnLst/>
            <a:rect r="r" b="b" t="t" l="l"/>
            <a:pathLst>
              <a:path h="1073742" w="1073742">
                <a:moveTo>
                  <a:pt x="0" y="0"/>
                </a:moveTo>
                <a:lnTo>
                  <a:pt x="1073741" y="0"/>
                </a:lnTo>
                <a:lnTo>
                  <a:pt x="1073741" y="1073742"/>
                </a:lnTo>
                <a:lnTo>
                  <a:pt x="0" y="10737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6253575" y="9792525"/>
            <a:ext cx="1536668" cy="288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4"/>
              </a:lnSpc>
            </a:pPr>
            <a:r>
              <a:rPr lang="en-US" sz="2118" spc="-80">
                <a:solidFill>
                  <a:srgbClr val="191919"/>
                </a:solidFill>
                <a:latin typeface="Open Sans Bold Italics"/>
              </a:rPr>
              <a:t>LEGO Group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220800">
            <a:off x="2407924" y="2551246"/>
            <a:ext cx="4102130" cy="2416491"/>
            <a:chOff x="0" y="0"/>
            <a:chExt cx="4101840" cy="2416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01719" cy="2416302"/>
            </a:xfrm>
            <a:custGeom>
              <a:avLst/>
              <a:gdLst/>
              <a:ahLst/>
              <a:cxnLst/>
              <a:rect r="r" b="b" t="t" l="l"/>
              <a:pathLst>
                <a:path h="2416302" w="4101719">
                  <a:moveTo>
                    <a:pt x="837311" y="2416302"/>
                  </a:moveTo>
                  <a:cubicBezTo>
                    <a:pt x="804418" y="2194433"/>
                    <a:pt x="771398" y="1982089"/>
                    <a:pt x="743204" y="1765046"/>
                  </a:cubicBezTo>
                  <a:cubicBezTo>
                    <a:pt x="729107" y="1675384"/>
                    <a:pt x="729107" y="1585722"/>
                    <a:pt x="719709" y="1496060"/>
                  </a:cubicBezTo>
                  <a:cubicBezTo>
                    <a:pt x="719709" y="1481963"/>
                    <a:pt x="710311" y="1463040"/>
                    <a:pt x="696214" y="1458341"/>
                  </a:cubicBezTo>
                  <a:cubicBezTo>
                    <a:pt x="691515" y="1453642"/>
                    <a:pt x="668020" y="1463040"/>
                    <a:pt x="658622" y="1472438"/>
                  </a:cubicBezTo>
                  <a:cubicBezTo>
                    <a:pt x="536321" y="1590421"/>
                    <a:pt x="367030" y="1618742"/>
                    <a:pt x="221107" y="1543177"/>
                  </a:cubicBezTo>
                  <a:cubicBezTo>
                    <a:pt x="80010" y="1467739"/>
                    <a:pt x="0" y="1312037"/>
                    <a:pt x="23495" y="1160907"/>
                  </a:cubicBezTo>
                  <a:cubicBezTo>
                    <a:pt x="46990" y="995807"/>
                    <a:pt x="164592" y="868426"/>
                    <a:pt x="334010" y="840105"/>
                  </a:cubicBezTo>
                  <a:cubicBezTo>
                    <a:pt x="451612" y="816483"/>
                    <a:pt x="559816" y="854202"/>
                    <a:pt x="653923" y="939165"/>
                  </a:cubicBezTo>
                  <a:cubicBezTo>
                    <a:pt x="663321" y="948563"/>
                    <a:pt x="682117" y="953262"/>
                    <a:pt x="700913" y="962787"/>
                  </a:cubicBezTo>
                  <a:cubicBezTo>
                    <a:pt x="705612" y="943864"/>
                    <a:pt x="719709" y="929767"/>
                    <a:pt x="724408" y="910844"/>
                  </a:cubicBezTo>
                  <a:cubicBezTo>
                    <a:pt x="738505" y="613537"/>
                    <a:pt x="776097" y="316230"/>
                    <a:pt x="842010" y="28321"/>
                  </a:cubicBezTo>
                  <a:cubicBezTo>
                    <a:pt x="842010" y="18923"/>
                    <a:pt x="846709" y="14224"/>
                    <a:pt x="846709" y="0"/>
                  </a:cubicBezTo>
                  <a:cubicBezTo>
                    <a:pt x="912622" y="14097"/>
                    <a:pt x="973709" y="28321"/>
                    <a:pt x="1039622" y="37719"/>
                  </a:cubicBezTo>
                  <a:cubicBezTo>
                    <a:pt x="1279525" y="66040"/>
                    <a:pt x="1519428" y="94361"/>
                    <a:pt x="1759331" y="127381"/>
                  </a:cubicBezTo>
                  <a:cubicBezTo>
                    <a:pt x="1773428" y="127381"/>
                    <a:pt x="1792224" y="141478"/>
                    <a:pt x="1806321" y="146304"/>
                  </a:cubicBezTo>
                  <a:cubicBezTo>
                    <a:pt x="1801622" y="160401"/>
                    <a:pt x="1796923" y="179324"/>
                    <a:pt x="1787525" y="193548"/>
                  </a:cubicBezTo>
                  <a:cubicBezTo>
                    <a:pt x="1674622" y="311531"/>
                    <a:pt x="1646428" y="481457"/>
                    <a:pt x="1716913" y="623062"/>
                  </a:cubicBezTo>
                  <a:cubicBezTo>
                    <a:pt x="1792224" y="769366"/>
                    <a:pt x="1942719" y="844931"/>
                    <a:pt x="2107311" y="826008"/>
                  </a:cubicBezTo>
                  <a:cubicBezTo>
                    <a:pt x="2257806" y="802386"/>
                    <a:pt x="2384806" y="684403"/>
                    <a:pt x="2417826" y="524002"/>
                  </a:cubicBezTo>
                  <a:cubicBezTo>
                    <a:pt x="2441321" y="396621"/>
                    <a:pt x="2403729" y="283337"/>
                    <a:pt x="2309622" y="184150"/>
                  </a:cubicBezTo>
                  <a:cubicBezTo>
                    <a:pt x="2300224" y="174752"/>
                    <a:pt x="2290826" y="155829"/>
                    <a:pt x="2295525" y="151130"/>
                  </a:cubicBezTo>
                  <a:cubicBezTo>
                    <a:pt x="2300224" y="137033"/>
                    <a:pt x="2319020" y="127508"/>
                    <a:pt x="2333117" y="127508"/>
                  </a:cubicBezTo>
                  <a:cubicBezTo>
                    <a:pt x="2483612" y="108585"/>
                    <a:pt x="2638933" y="99187"/>
                    <a:pt x="2789428" y="80264"/>
                  </a:cubicBezTo>
                  <a:cubicBezTo>
                    <a:pt x="2944622" y="61341"/>
                    <a:pt x="3095244" y="33020"/>
                    <a:pt x="3250438" y="4699"/>
                  </a:cubicBezTo>
                  <a:cubicBezTo>
                    <a:pt x="3259836" y="37719"/>
                    <a:pt x="3269234" y="75438"/>
                    <a:pt x="3278632" y="117983"/>
                  </a:cubicBezTo>
                  <a:cubicBezTo>
                    <a:pt x="3330321" y="382270"/>
                    <a:pt x="3368040" y="651256"/>
                    <a:pt x="3382137" y="924941"/>
                  </a:cubicBezTo>
                  <a:cubicBezTo>
                    <a:pt x="3382137" y="934339"/>
                    <a:pt x="3391535" y="957961"/>
                    <a:pt x="3400933" y="957961"/>
                  </a:cubicBezTo>
                  <a:cubicBezTo>
                    <a:pt x="3410331" y="962660"/>
                    <a:pt x="3429127" y="953262"/>
                    <a:pt x="3443224" y="943864"/>
                  </a:cubicBezTo>
                  <a:cubicBezTo>
                    <a:pt x="3556127" y="839978"/>
                    <a:pt x="3687826" y="802259"/>
                    <a:pt x="3838321" y="858901"/>
                  </a:cubicBezTo>
                  <a:cubicBezTo>
                    <a:pt x="3984117" y="910844"/>
                    <a:pt x="4064127" y="1028827"/>
                    <a:pt x="4082923" y="1184529"/>
                  </a:cubicBezTo>
                  <a:cubicBezTo>
                    <a:pt x="4101719" y="1368552"/>
                    <a:pt x="3946525" y="1557401"/>
                    <a:pt x="3758311" y="1576197"/>
                  </a:cubicBezTo>
                  <a:cubicBezTo>
                    <a:pt x="3636010" y="1595120"/>
                    <a:pt x="3532505" y="1557274"/>
                    <a:pt x="3443097" y="1472311"/>
                  </a:cubicBezTo>
                  <a:cubicBezTo>
                    <a:pt x="3433699" y="1462913"/>
                    <a:pt x="3410204" y="1453388"/>
                    <a:pt x="3400806" y="1458214"/>
                  </a:cubicBezTo>
                  <a:cubicBezTo>
                    <a:pt x="3386709" y="1462913"/>
                    <a:pt x="3382010" y="1486535"/>
                    <a:pt x="3377311" y="1500632"/>
                  </a:cubicBezTo>
                  <a:cubicBezTo>
                    <a:pt x="3363214" y="1797939"/>
                    <a:pt x="3320923" y="2095246"/>
                    <a:pt x="3259709" y="2387854"/>
                  </a:cubicBezTo>
                  <a:cubicBezTo>
                    <a:pt x="3259709" y="2397252"/>
                    <a:pt x="3255010" y="2401951"/>
                    <a:pt x="3250311" y="2416175"/>
                  </a:cubicBezTo>
                  <a:cubicBezTo>
                    <a:pt x="3170301" y="2402078"/>
                    <a:pt x="3095117" y="2383155"/>
                    <a:pt x="3015107" y="2373757"/>
                  </a:cubicBezTo>
                  <a:cubicBezTo>
                    <a:pt x="2794000" y="2345436"/>
                    <a:pt x="2568194" y="2317115"/>
                    <a:pt x="2342388" y="2293493"/>
                  </a:cubicBezTo>
                  <a:cubicBezTo>
                    <a:pt x="2328291" y="2288794"/>
                    <a:pt x="2309495" y="2279396"/>
                    <a:pt x="2295398" y="2269871"/>
                  </a:cubicBezTo>
                  <a:cubicBezTo>
                    <a:pt x="2300097" y="2255774"/>
                    <a:pt x="2304796" y="2236851"/>
                    <a:pt x="2314194" y="2222627"/>
                  </a:cubicBezTo>
                  <a:cubicBezTo>
                    <a:pt x="2459990" y="2071624"/>
                    <a:pt x="2459990" y="1840357"/>
                    <a:pt x="2314194" y="1698752"/>
                  </a:cubicBezTo>
                  <a:cubicBezTo>
                    <a:pt x="2168398" y="1552448"/>
                    <a:pt x="1933194" y="1552448"/>
                    <a:pt x="1787398" y="1698752"/>
                  </a:cubicBezTo>
                  <a:cubicBezTo>
                    <a:pt x="1641602" y="1845056"/>
                    <a:pt x="1641602" y="2071624"/>
                    <a:pt x="1787398" y="2222627"/>
                  </a:cubicBezTo>
                  <a:cubicBezTo>
                    <a:pt x="1796796" y="2236724"/>
                    <a:pt x="1806194" y="2255647"/>
                    <a:pt x="1806194" y="2269871"/>
                  </a:cubicBezTo>
                  <a:cubicBezTo>
                    <a:pt x="1806194" y="2279269"/>
                    <a:pt x="1778000" y="2288794"/>
                    <a:pt x="1763903" y="2293493"/>
                  </a:cubicBezTo>
                  <a:cubicBezTo>
                    <a:pt x="1472311" y="2307590"/>
                    <a:pt x="1180592" y="2345436"/>
                    <a:pt x="889000" y="2411476"/>
                  </a:cubicBezTo>
                  <a:cubicBezTo>
                    <a:pt x="879602" y="2411476"/>
                    <a:pt x="865505" y="2411476"/>
                    <a:pt x="837311" y="2416175"/>
                  </a:cubicBezTo>
                  <a:close/>
                </a:path>
              </a:pathLst>
            </a:custGeom>
            <a:solidFill>
              <a:srgbClr val="039BE5"/>
            </a:solidFill>
          </p:spPr>
        </p:sp>
      </p:grpSp>
      <p:grpSp>
        <p:nvGrpSpPr>
          <p:cNvPr name="Group 4" id="4"/>
          <p:cNvGrpSpPr/>
          <p:nvPr/>
        </p:nvGrpSpPr>
        <p:grpSpPr>
          <a:xfrm rot="8620800">
            <a:off x="3838665" y="4493223"/>
            <a:ext cx="4105730" cy="2416491"/>
            <a:chOff x="0" y="0"/>
            <a:chExt cx="4105440" cy="2416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05402" cy="2416302"/>
            </a:xfrm>
            <a:custGeom>
              <a:avLst/>
              <a:gdLst/>
              <a:ahLst/>
              <a:cxnLst/>
              <a:rect r="r" b="b" t="t" l="l"/>
              <a:pathLst>
                <a:path h="2416302" w="4105402">
                  <a:moveTo>
                    <a:pt x="838073" y="2416302"/>
                  </a:moveTo>
                  <a:cubicBezTo>
                    <a:pt x="805053" y="2194433"/>
                    <a:pt x="772160" y="1982089"/>
                    <a:pt x="743966" y="1765046"/>
                  </a:cubicBezTo>
                  <a:cubicBezTo>
                    <a:pt x="729869" y="1675384"/>
                    <a:pt x="729869" y="1585722"/>
                    <a:pt x="720471" y="1496060"/>
                  </a:cubicBezTo>
                  <a:cubicBezTo>
                    <a:pt x="720471" y="1481963"/>
                    <a:pt x="711073" y="1463040"/>
                    <a:pt x="696976" y="1458341"/>
                  </a:cubicBezTo>
                  <a:cubicBezTo>
                    <a:pt x="692277" y="1453642"/>
                    <a:pt x="668782" y="1463040"/>
                    <a:pt x="659257" y="1472438"/>
                  </a:cubicBezTo>
                  <a:cubicBezTo>
                    <a:pt x="536829" y="1590421"/>
                    <a:pt x="367411" y="1618742"/>
                    <a:pt x="221361" y="1543177"/>
                  </a:cubicBezTo>
                  <a:cubicBezTo>
                    <a:pt x="80010" y="1467739"/>
                    <a:pt x="0" y="1312037"/>
                    <a:pt x="23495" y="1160907"/>
                  </a:cubicBezTo>
                  <a:cubicBezTo>
                    <a:pt x="47117" y="995807"/>
                    <a:pt x="164846" y="868426"/>
                    <a:pt x="334264" y="840105"/>
                  </a:cubicBezTo>
                  <a:cubicBezTo>
                    <a:pt x="451993" y="816483"/>
                    <a:pt x="560197" y="854202"/>
                    <a:pt x="654431" y="939165"/>
                  </a:cubicBezTo>
                  <a:cubicBezTo>
                    <a:pt x="663829" y="948563"/>
                    <a:pt x="682625" y="953262"/>
                    <a:pt x="701548" y="962787"/>
                  </a:cubicBezTo>
                  <a:cubicBezTo>
                    <a:pt x="706247" y="943864"/>
                    <a:pt x="720344" y="929767"/>
                    <a:pt x="725043" y="910844"/>
                  </a:cubicBezTo>
                  <a:cubicBezTo>
                    <a:pt x="739140" y="613537"/>
                    <a:pt x="776859" y="316230"/>
                    <a:pt x="842772" y="28321"/>
                  </a:cubicBezTo>
                  <a:cubicBezTo>
                    <a:pt x="842772" y="18923"/>
                    <a:pt x="847471" y="14224"/>
                    <a:pt x="847471" y="0"/>
                  </a:cubicBezTo>
                  <a:cubicBezTo>
                    <a:pt x="913384" y="14097"/>
                    <a:pt x="974598" y="28321"/>
                    <a:pt x="1040511" y="37719"/>
                  </a:cubicBezTo>
                  <a:cubicBezTo>
                    <a:pt x="1280668" y="66040"/>
                    <a:pt x="1520698" y="94361"/>
                    <a:pt x="1760855" y="127381"/>
                  </a:cubicBezTo>
                  <a:cubicBezTo>
                    <a:pt x="1774952" y="127381"/>
                    <a:pt x="1793875" y="141478"/>
                    <a:pt x="1807972" y="146304"/>
                  </a:cubicBezTo>
                  <a:cubicBezTo>
                    <a:pt x="1803273" y="160401"/>
                    <a:pt x="1798574" y="179324"/>
                    <a:pt x="1789176" y="193548"/>
                  </a:cubicBezTo>
                  <a:cubicBezTo>
                    <a:pt x="1676146" y="311531"/>
                    <a:pt x="1647952" y="481457"/>
                    <a:pt x="1718564" y="623062"/>
                  </a:cubicBezTo>
                  <a:cubicBezTo>
                    <a:pt x="1793875" y="769366"/>
                    <a:pt x="1944497" y="844931"/>
                    <a:pt x="2109343" y="826008"/>
                  </a:cubicBezTo>
                  <a:cubicBezTo>
                    <a:pt x="2259965" y="802386"/>
                    <a:pt x="2387092" y="684403"/>
                    <a:pt x="2420112" y="524002"/>
                  </a:cubicBezTo>
                  <a:cubicBezTo>
                    <a:pt x="2443607" y="396621"/>
                    <a:pt x="2406015" y="283337"/>
                    <a:pt x="2311781" y="184150"/>
                  </a:cubicBezTo>
                  <a:cubicBezTo>
                    <a:pt x="2302383" y="174752"/>
                    <a:pt x="2292985" y="155829"/>
                    <a:pt x="2297684" y="151130"/>
                  </a:cubicBezTo>
                  <a:cubicBezTo>
                    <a:pt x="2302383" y="137033"/>
                    <a:pt x="2321179" y="127508"/>
                    <a:pt x="2335403" y="127508"/>
                  </a:cubicBezTo>
                  <a:cubicBezTo>
                    <a:pt x="2486025" y="108585"/>
                    <a:pt x="2641473" y="99187"/>
                    <a:pt x="2792095" y="80264"/>
                  </a:cubicBezTo>
                  <a:cubicBezTo>
                    <a:pt x="2947416" y="61341"/>
                    <a:pt x="3098165" y="33020"/>
                    <a:pt x="3253486" y="4699"/>
                  </a:cubicBezTo>
                  <a:cubicBezTo>
                    <a:pt x="3262884" y="37719"/>
                    <a:pt x="3272282" y="75438"/>
                    <a:pt x="3281680" y="117983"/>
                  </a:cubicBezTo>
                  <a:cubicBezTo>
                    <a:pt x="3333496" y="382270"/>
                    <a:pt x="3371088" y="651256"/>
                    <a:pt x="3385312" y="924941"/>
                  </a:cubicBezTo>
                  <a:cubicBezTo>
                    <a:pt x="3385312" y="934339"/>
                    <a:pt x="3394710" y="957961"/>
                    <a:pt x="3404108" y="957961"/>
                  </a:cubicBezTo>
                  <a:cubicBezTo>
                    <a:pt x="3413506" y="962660"/>
                    <a:pt x="3432302" y="953262"/>
                    <a:pt x="3446526" y="943864"/>
                  </a:cubicBezTo>
                  <a:cubicBezTo>
                    <a:pt x="3559556" y="839978"/>
                    <a:pt x="3691382" y="802259"/>
                    <a:pt x="3842004" y="858901"/>
                  </a:cubicBezTo>
                  <a:cubicBezTo>
                    <a:pt x="3987800" y="910844"/>
                    <a:pt x="4067810" y="1028827"/>
                    <a:pt x="4086606" y="1184529"/>
                  </a:cubicBezTo>
                  <a:cubicBezTo>
                    <a:pt x="4105402" y="1368552"/>
                    <a:pt x="3950081" y="1557401"/>
                    <a:pt x="3761740" y="1576197"/>
                  </a:cubicBezTo>
                  <a:cubicBezTo>
                    <a:pt x="3639312" y="1595120"/>
                    <a:pt x="3535807" y="1557274"/>
                    <a:pt x="3446272" y="1472311"/>
                  </a:cubicBezTo>
                  <a:cubicBezTo>
                    <a:pt x="3436874" y="1462913"/>
                    <a:pt x="3413252" y="1453388"/>
                    <a:pt x="3403854" y="1458214"/>
                  </a:cubicBezTo>
                  <a:cubicBezTo>
                    <a:pt x="3389757" y="1462913"/>
                    <a:pt x="3385058" y="1486535"/>
                    <a:pt x="3380359" y="1500632"/>
                  </a:cubicBezTo>
                  <a:cubicBezTo>
                    <a:pt x="3366262" y="1797939"/>
                    <a:pt x="3323844" y="2095246"/>
                    <a:pt x="3262630" y="2387854"/>
                  </a:cubicBezTo>
                  <a:cubicBezTo>
                    <a:pt x="3262630" y="2397252"/>
                    <a:pt x="3257931" y="2401951"/>
                    <a:pt x="3253232" y="2416175"/>
                  </a:cubicBezTo>
                  <a:cubicBezTo>
                    <a:pt x="3173222" y="2402078"/>
                    <a:pt x="3097911" y="2383155"/>
                    <a:pt x="3017774" y="2373757"/>
                  </a:cubicBezTo>
                  <a:cubicBezTo>
                    <a:pt x="2796540" y="2345436"/>
                    <a:pt x="2570480" y="2317115"/>
                    <a:pt x="2344547" y="2293493"/>
                  </a:cubicBezTo>
                  <a:cubicBezTo>
                    <a:pt x="2330450" y="2288794"/>
                    <a:pt x="2311527" y="2279396"/>
                    <a:pt x="2297430" y="2269871"/>
                  </a:cubicBezTo>
                  <a:cubicBezTo>
                    <a:pt x="2302129" y="2255774"/>
                    <a:pt x="2306828" y="2236851"/>
                    <a:pt x="2316226" y="2222627"/>
                  </a:cubicBezTo>
                  <a:cubicBezTo>
                    <a:pt x="2462149" y="2071624"/>
                    <a:pt x="2462149" y="1840357"/>
                    <a:pt x="2316226" y="1698752"/>
                  </a:cubicBezTo>
                  <a:cubicBezTo>
                    <a:pt x="2170303" y="1552448"/>
                    <a:pt x="1934845" y="1552448"/>
                    <a:pt x="1788922" y="1698752"/>
                  </a:cubicBezTo>
                  <a:cubicBezTo>
                    <a:pt x="1642999" y="1845056"/>
                    <a:pt x="1642999" y="2071624"/>
                    <a:pt x="1788922" y="2222627"/>
                  </a:cubicBezTo>
                  <a:cubicBezTo>
                    <a:pt x="1798320" y="2236724"/>
                    <a:pt x="1807718" y="2255647"/>
                    <a:pt x="1807718" y="2269871"/>
                  </a:cubicBezTo>
                  <a:cubicBezTo>
                    <a:pt x="1807718" y="2279269"/>
                    <a:pt x="1779524" y="2288794"/>
                    <a:pt x="1765300" y="2293493"/>
                  </a:cubicBezTo>
                  <a:cubicBezTo>
                    <a:pt x="1473454" y="2307590"/>
                    <a:pt x="1181481" y="2345436"/>
                    <a:pt x="889635" y="2411476"/>
                  </a:cubicBezTo>
                  <a:cubicBezTo>
                    <a:pt x="880237" y="2411476"/>
                    <a:pt x="866140" y="2411476"/>
                    <a:pt x="837819" y="2416175"/>
                  </a:cubicBezTo>
                  <a:close/>
                </a:path>
              </a:pathLst>
            </a:custGeom>
            <a:solidFill>
              <a:srgbClr val="A1E44D"/>
            </a:solidFill>
          </p:spPr>
        </p:sp>
      </p:grpSp>
      <p:grpSp>
        <p:nvGrpSpPr>
          <p:cNvPr name="Group 6" id="6"/>
          <p:cNvGrpSpPr/>
          <p:nvPr/>
        </p:nvGrpSpPr>
        <p:grpSpPr>
          <a:xfrm rot="3220800">
            <a:off x="1899568" y="5921084"/>
            <a:ext cx="4102850" cy="2416491"/>
            <a:chOff x="0" y="0"/>
            <a:chExt cx="4102560" cy="24163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02354" cy="2416302"/>
            </a:xfrm>
            <a:custGeom>
              <a:avLst/>
              <a:gdLst/>
              <a:ahLst/>
              <a:cxnLst/>
              <a:rect r="r" b="b" t="t" l="l"/>
              <a:pathLst>
                <a:path h="2416302" w="4102354">
                  <a:moveTo>
                    <a:pt x="837438" y="2416302"/>
                  </a:moveTo>
                  <a:cubicBezTo>
                    <a:pt x="804545" y="2194433"/>
                    <a:pt x="771525" y="1982089"/>
                    <a:pt x="743331" y="1765046"/>
                  </a:cubicBezTo>
                  <a:cubicBezTo>
                    <a:pt x="729234" y="1675384"/>
                    <a:pt x="729234" y="1585722"/>
                    <a:pt x="719836" y="1496060"/>
                  </a:cubicBezTo>
                  <a:cubicBezTo>
                    <a:pt x="719836" y="1481963"/>
                    <a:pt x="710438" y="1463040"/>
                    <a:pt x="696341" y="1458341"/>
                  </a:cubicBezTo>
                  <a:cubicBezTo>
                    <a:pt x="691642" y="1453642"/>
                    <a:pt x="668147" y="1463040"/>
                    <a:pt x="658749" y="1472438"/>
                  </a:cubicBezTo>
                  <a:cubicBezTo>
                    <a:pt x="536448" y="1590421"/>
                    <a:pt x="367030" y="1618742"/>
                    <a:pt x="221234" y="1543177"/>
                  </a:cubicBezTo>
                  <a:cubicBezTo>
                    <a:pt x="80010" y="1467739"/>
                    <a:pt x="0" y="1312037"/>
                    <a:pt x="23495" y="1160907"/>
                  </a:cubicBezTo>
                  <a:cubicBezTo>
                    <a:pt x="46990" y="995807"/>
                    <a:pt x="164719" y="868426"/>
                    <a:pt x="334010" y="840105"/>
                  </a:cubicBezTo>
                  <a:cubicBezTo>
                    <a:pt x="451612" y="816483"/>
                    <a:pt x="559816" y="854202"/>
                    <a:pt x="653923" y="939165"/>
                  </a:cubicBezTo>
                  <a:cubicBezTo>
                    <a:pt x="663321" y="948563"/>
                    <a:pt x="682117" y="953262"/>
                    <a:pt x="700913" y="962787"/>
                  </a:cubicBezTo>
                  <a:cubicBezTo>
                    <a:pt x="705612" y="943864"/>
                    <a:pt x="719709" y="929767"/>
                    <a:pt x="724408" y="910844"/>
                  </a:cubicBezTo>
                  <a:cubicBezTo>
                    <a:pt x="738505" y="613537"/>
                    <a:pt x="776097" y="316230"/>
                    <a:pt x="842010" y="28321"/>
                  </a:cubicBezTo>
                  <a:cubicBezTo>
                    <a:pt x="842010" y="18923"/>
                    <a:pt x="846709" y="14224"/>
                    <a:pt x="846709" y="0"/>
                  </a:cubicBezTo>
                  <a:cubicBezTo>
                    <a:pt x="912622" y="14097"/>
                    <a:pt x="973709" y="28321"/>
                    <a:pt x="1039622" y="37719"/>
                  </a:cubicBezTo>
                  <a:cubicBezTo>
                    <a:pt x="1279525" y="66040"/>
                    <a:pt x="1519555" y="94361"/>
                    <a:pt x="1759458" y="127381"/>
                  </a:cubicBezTo>
                  <a:cubicBezTo>
                    <a:pt x="1773555" y="127381"/>
                    <a:pt x="1792351" y="141478"/>
                    <a:pt x="1806448" y="146304"/>
                  </a:cubicBezTo>
                  <a:cubicBezTo>
                    <a:pt x="1801749" y="160401"/>
                    <a:pt x="1797050" y="179324"/>
                    <a:pt x="1787652" y="193548"/>
                  </a:cubicBezTo>
                  <a:cubicBezTo>
                    <a:pt x="1674749" y="311531"/>
                    <a:pt x="1646555" y="481457"/>
                    <a:pt x="1717040" y="623062"/>
                  </a:cubicBezTo>
                  <a:cubicBezTo>
                    <a:pt x="1792351" y="769366"/>
                    <a:pt x="1942846" y="844931"/>
                    <a:pt x="2107565" y="826008"/>
                  </a:cubicBezTo>
                  <a:cubicBezTo>
                    <a:pt x="2258060" y="802386"/>
                    <a:pt x="2385187" y="684403"/>
                    <a:pt x="2418080" y="524002"/>
                  </a:cubicBezTo>
                  <a:cubicBezTo>
                    <a:pt x="2441575" y="396621"/>
                    <a:pt x="2403983" y="283337"/>
                    <a:pt x="2309876" y="184150"/>
                  </a:cubicBezTo>
                  <a:cubicBezTo>
                    <a:pt x="2300478" y="174752"/>
                    <a:pt x="2291080" y="155829"/>
                    <a:pt x="2295779" y="151130"/>
                  </a:cubicBezTo>
                  <a:cubicBezTo>
                    <a:pt x="2300478" y="137033"/>
                    <a:pt x="2319274" y="127508"/>
                    <a:pt x="2333371" y="127508"/>
                  </a:cubicBezTo>
                  <a:cubicBezTo>
                    <a:pt x="2483866" y="108585"/>
                    <a:pt x="2639187" y="99187"/>
                    <a:pt x="2789682" y="80264"/>
                  </a:cubicBezTo>
                  <a:cubicBezTo>
                    <a:pt x="2945130" y="61341"/>
                    <a:pt x="3095752" y="33020"/>
                    <a:pt x="3250946" y="4699"/>
                  </a:cubicBezTo>
                  <a:cubicBezTo>
                    <a:pt x="3260344" y="37719"/>
                    <a:pt x="3269742" y="75438"/>
                    <a:pt x="3279140" y="117983"/>
                  </a:cubicBezTo>
                  <a:cubicBezTo>
                    <a:pt x="3330829" y="382270"/>
                    <a:pt x="3368548" y="651256"/>
                    <a:pt x="3382645" y="924941"/>
                  </a:cubicBezTo>
                  <a:cubicBezTo>
                    <a:pt x="3382645" y="934339"/>
                    <a:pt x="3392043" y="957961"/>
                    <a:pt x="3401441" y="957961"/>
                  </a:cubicBezTo>
                  <a:cubicBezTo>
                    <a:pt x="3410839" y="962660"/>
                    <a:pt x="3429635" y="953262"/>
                    <a:pt x="3443732" y="943864"/>
                  </a:cubicBezTo>
                  <a:cubicBezTo>
                    <a:pt x="3556635" y="839978"/>
                    <a:pt x="3688334" y="802259"/>
                    <a:pt x="3838956" y="858901"/>
                  </a:cubicBezTo>
                  <a:cubicBezTo>
                    <a:pt x="3984752" y="910844"/>
                    <a:pt x="4064762" y="1028827"/>
                    <a:pt x="4083558" y="1184529"/>
                  </a:cubicBezTo>
                  <a:cubicBezTo>
                    <a:pt x="4102354" y="1368552"/>
                    <a:pt x="3947160" y="1557401"/>
                    <a:pt x="3758946" y="1576197"/>
                  </a:cubicBezTo>
                  <a:cubicBezTo>
                    <a:pt x="3636645" y="1595120"/>
                    <a:pt x="3533140" y="1557274"/>
                    <a:pt x="3443732" y="1472311"/>
                  </a:cubicBezTo>
                  <a:cubicBezTo>
                    <a:pt x="3434334" y="1462913"/>
                    <a:pt x="3410839" y="1453388"/>
                    <a:pt x="3401441" y="1458214"/>
                  </a:cubicBezTo>
                  <a:cubicBezTo>
                    <a:pt x="3387344" y="1462913"/>
                    <a:pt x="3382645" y="1486535"/>
                    <a:pt x="3377946" y="1500632"/>
                  </a:cubicBezTo>
                  <a:cubicBezTo>
                    <a:pt x="3363849" y="1797939"/>
                    <a:pt x="3321431" y="2095246"/>
                    <a:pt x="3260344" y="2387854"/>
                  </a:cubicBezTo>
                  <a:cubicBezTo>
                    <a:pt x="3260344" y="2397252"/>
                    <a:pt x="3255645" y="2401951"/>
                    <a:pt x="3250946" y="2416175"/>
                  </a:cubicBezTo>
                  <a:cubicBezTo>
                    <a:pt x="3170936" y="2402078"/>
                    <a:pt x="3095752" y="2383155"/>
                    <a:pt x="3015742" y="2373757"/>
                  </a:cubicBezTo>
                  <a:cubicBezTo>
                    <a:pt x="2794635" y="2345436"/>
                    <a:pt x="2568829" y="2317115"/>
                    <a:pt x="2343023" y="2293493"/>
                  </a:cubicBezTo>
                  <a:cubicBezTo>
                    <a:pt x="2328926" y="2288794"/>
                    <a:pt x="2310130" y="2279396"/>
                    <a:pt x="2296033" y="2269871"/>
                  </a:cubicBezTo>
                  <a:cubicBezTo>
                    <a:pt x="2300732" y="2255774"/>
                    <a:pt x="2305431" y="2236851"/>
                    <a:pt x="2314829" y="2222627"/>
                  </a:cubicBezTo>
                  <a:cubicBezTo>
                    <a:pt x="2460625" y="2071624"/>
                    <a:pt x="2460625" y="1840357"/>
                    <a:pt x="2314829" y="1698752"/>
                  </a:cubicBezTo>
                  <a:cubicBezTo>
                    <a:pt x="2169033" y="1552448"/>
                    <a:pt x="1933702" y="1552448"/>
                    <a:pt x="1787906" y="1698752"/>
                  </a:cubicBezTo>
                  <a:cubicBezTo>
                    <a:pt x="1642110" y="1845056"/>
                    <a:pt x="1642110" y="2071624"/>
                    <a:pt x="1787906" y="2222627"/>
                  </a:cubicBezTo>
                  <a:cubicBezTo>
                    <a:pt x="1797304" y="2236724"/>
                    <a:pt x="1806702" y="2255647"/>
                    <a:pt x="1806702" y="2269871"/>
                  </a:cubicBezTo>
                  <a:cubicBezTo>
                    <a:pt x="1806702" y="2279269"/>
                    <a:pt x="1778508" y="2288794"/>
                    <a:pt x="1764411" y="2293493"/>
                  </a:cubicBezTo>
                  <a:cubicBezTo>
                    <a:pt x="1472692" y="2307590"/>
                    <a:pt x="1180973" y="2345436"/>
                    <a:pt x="889381" y="2411476"/>
                  </a:cubicBezTo>
                  <a:cubicBezTo>
                    <a:pt x="879983" y="2411476"/>
                    <a:pt x="865886" y="2411476"/>
                    <a:pt x="837692" y="2416175"/>
                  </a:cubicBezTo>
                  <a:close/>
                </a:path>
              </a:pathLst>
            </a:custGeom>
            <a:solidFill>
              <a:srgbClr val="F37335"/>
            </a:solidFill>
          </p:spPr>
        </p:sp>
      </p:grpSp>
      <p:grpSp>
        <p:nvGrpSpPr>
          <p:cNvPr name="Group 8" id="8"/>
          <p:cNvGrpSpPr/>
          <p:nvPr/>
        </p:nvGrpSpPr>
        <p:grpSpPr>
          <a:xfrm rot="8620800">
            <a:off x="468827" y="3976227"/>
            <a:ext cx="4102130" cy="2416491"/>
            <a:chOff x="0" y="0"/>
            <a:chExt cx="4101840" cy="24163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01719" cy="2416302"/>
            </a:xfrm>
            <a:custGeom>
              <a:avLst/>
              <a:gdLst/>
              <a:ahLst/>
              <a:cxnLst/>
              <a:rect r="r" b="b" t="t" l="l"/>
              <a:pathLst>
                <a:path h="2416302" w="4101719">
                  <a:moveTo>
                    <a:pt x="837311" y="2416302"/>
                  </a:moveTo>
                  <a:cubicBezTo>
                    <a:pt x="804418" y="2194433"/>
                    <a:pt x="771398" y="1982089"/>
                    <a:pt x="743204" y="1765046"/>
                  </a:cubicBezTo>
                  <a:cubicBezTo>
                    <a:pt x="729107" y="1675384"/>
                    <a:pt x="729107" y="1585722"/>
                    <a:pt x="719709" y="1496060"/>
                  </a:cubicBezTo>
                  <a:cubicBezTo>
                    <a:pt x="719709" y="1481963"/>
                    <a:pt x="710311" y="1463040"/>
                    <a:pt x="696214" y="1458341"/>
                  </a:cubicBezTo>
                  <a:cubicBezTo>
                    <a:pt x="691515" y="1453642"/>
                    <a:pt x="668020" y="1463040"/>
                    <a:pt x="658622" y="1472438"/>
                  </a:cubicBezTo>
                  <a:cubicBezTo>
                    <a:pt x="536321" y="1590421"/>
                    <a:pt x="367030" y="1618742"/>
                    <a:pt x="221107" y="1543177"/>
                  </a:cubicBezTo>
                  <a:cubicBezTo>
                    <a:pt x="80010" y="1467739"/>
                    <a:pt x="0" y="1312037"/>
                    <a:pt x="23495" y="1160907"/>
                  </a:cubicBezTo>
                  <a:cubicBezTo>
                    <a:pt x="46990" y="995807"/>
                    <a:pt x="164592" y="868426"/>
                    <a:pt x="334010" y="840105"/>
                  </a:cubicBezTo>
                  <a:cubicBezTo>
                    <a:pt x="451612" y="816483"/>
                    <a:pt x="559816" y="854202"/>
                    <a:pt x="653923" y="939165"/>
                  </a:cubicBezTo>
                  <a:cubicBezTo>
                    <a:pt x="663321" y="948563"/>
                    <a:pt x="682117" y="953262"/>
                    <a:pt x="700913" y="962787"/>
                  </a:cubicBezTo>
                  <a:cubicBezTo>
                    <a:pt x="705612" y="943864"/>
                    <a:pt x="719709" y="929767"/>
                    <a:pt x="724408" y="910844"/>
                  </a:cubicBezTo>
                  <a:cubicBezTo>
                    <a:pt x="738505" y="613537"/>
                    <a:pt x="776097" y="316230"/>
                    <a:pt x="842010" y="28321"/>
                  </a:cubicBezTo>
                  <a:cubicBezTo>
                    <a:pt x="842010" y="18923"/>
                    <a:pt x="846709" y="14224"/>
                    <a:pt x="846709" y="0"/>
                  </a:cubicBezTo>
                  <a:cubicBezTo>
                    <a:pt x="912622" y="14097"/>
                    <a:pt x="973709" y="28321"/>
                    <a:pt x="1039622" y="37719"/>
                  </a:cubicBezTo>
                  <a:cubicBezTo>
                    <a:pt x="1279525" y="66040"/>
                    <a:pt x="1519428" y="94361"/>
                    <a:pt x="1759331" y="127381"/>
                  </a:cubicBezTo>
                  <a:cubicBezTo>
                    <a:pt x="1773428" y="127381"/>
                    <a:pt x="1792224" y="141478"/>
                    <a:pt x="1806321" y="146304"/>
                  </a:cubicBezTo>
                  <a:cubicBezTo>
                    <a:pt x="1801622" y="160401"/>
                    <a:pt x="1796923" y="179324"/>
                    <a:pt x="1787525" y="193548"/>
                  </a:cubicBezTo>
                  <a:cubicBezTo>
                    <a:pt x="1674622" y="311531"/>
                    <a:pt x="1646428" y="481457"/>
                    <a:pt x="1716913" y="623062"/>
                  </a:cubicBezTo>
                  <a:cubicBezTo>
                    <a:pt x="1792224" y="769366"/>
                    <a:pt x="1942719" y="844931"/>
                    <a:pt x="2107311" y="826008"/>
                  </a:cubicBezTo>
                  <a:cubicBezTo>
                    <a:pt x="2257806" y="802386"/>
                    <a:pt x="2384806" y="684403"/>
                    <a:pt x="2417826" y="524002"/>
                  </a:cubicBezTo>
                  <a:cubicBezTo>
                    <a:pt x="2441321" y="396621"/>
                    <a:pt x="2403729" y="283337"/>
                    <a:pt x="2309622" y="184150"/>
                  </a:cubicBezTo>
                  <a:cubicBezTo>
                    <a:pt x="2300224" y="174752"/>
                    <a:pt x="2290826" y="155829"/>
                    <a:pt x="2295525" y="151130"/>
                  </a:cubicBezTo>
                  <a:cubicBezTo>
                    <a:pt x="2300224" y="137033"/>
                    <a:pt x="2319020" y="127508"/>
                    <a:pt x="2333117" y="127508"/>
                  </a:cubicBezTo>
                  <a:cubicBezTo>
                    <a:pt x="2483612" y="108585"/>
                    <a:pt x="2638933" y="99187"/>
                    <a:pt x="2789428" y="80264"/>
                  </a:cubicBezTo>
                  <a:cubicBezTo>
                    <a:pt x="2944622" y="61341"/>
                    <a:pt x="3095244" y="33020"/>
                    <a:pt x="3250438" y="4699"/>
                  </a:cubicBezTo>
                  <a:cubicBezTo>
                    <a:pt x="3259836" y="37719"/>
                    <a:pt x="3269234" y="75438"/>
                    <a:pt x="3278632" y="117983"/>
                  </a:cubicBezTo>
                  <a:cubicBezTo>
                    <a:pt x="3330321" y="382270"/>
                    <a:pt x="3368040" y="651256"/>
                    <a:pt x="3382137" y="924941"/>
                  </a:cubicBezTo>
                  <a:cubicBezTo>
                    <a:pt x="3382137" y="934339"/>
                    <a:pt x="3391535" y="957961"/>
                    <a:pt x="3400933" y="957961"/>
                  </a:cubicBezTo>
                  <a:cubicBezTo>
                    <a:pt x="3410331" y="962660"/>
                    <a:pt x="3429127" y="953262"/>
                    <a:pt x="3443224" y="943864"/>
                  </a:cubicBezTo>
                  <a:cubicBezTo>
                    <a:pt x="3556127" y="839978"/>
                    <a:pt x="3687826" y="802259"/>
                    <a:pt x="3838321" y="858901"/>
                  </a:cubicBezTo>
                  <a:cubicBezTo>
                    <a:pt x="3984117" y="910844"/>
                    <a:pt x="4064127" y="1028827"/>
                    <a:pt x="4082923" y="1184529"/>
                  </a:cubicBezTo>
                  <a:cubicBezTo>
                    <a:pt x="4101719" y="1368552"/>
                    <a:pt x="3946525" y="1557401"/>
                    <a:pt x="3758311" y="1576197"/>
                  </a:cubicBezTo>
                  <a:cubicBezTo>
                    <a:pt x="3636010" y="1595120"/>
                    <a:pt x="3532505" y="1557274"/>
                    <a:pt x="3443097" y="1472311"/>
                  </a:cubicBezTo>
                  <a:cubicBezTo>
                    <a:pt x="3433699" y="1462913"/>
                    <a:pt x="3410204" y="1453388"/>
                    <a:pt x="3400806" y="1458214"/>
                  </a:cubicBezTo>
                  <a:cubicBezTo>
                    <a:pt x="3386709" y="1462913"/>
                    <a:pt x="3382010" y="1486535"/>
                    <a:pt x="3377311" y="1500632"/>
                  </a:cubicBezTo>
                  <a:cubicBezTo>
                    <a:pt x="3363214" y="1797939"/>
                    <a:pt x="3320923" y="2095246"/>
                    <a:pt x="3259709" y="2387854"/>
                  </a:cubicBezTo>
                  <a:cubicBezTo>
                    <a:pt x="3259709" y="2397252"/>
                    <a:pt x="3255010" y="2401951"/>
                    <a:pt x="3250311" y="2416175"/>
                  </a:cubicBezTo>
                  <a:cubicBezTo>
                    <a:pt x="3170301" y="2402078"/>
                    <a:pt x="3095117" y="2383155"/>
                    <a:pt x="3015107" y="2373757"/>
                  </a:cubicBezTo>
                  <a:cubicBezTo>
                    <a:pt x="2794000" y="2345436"/>
                    <a:pt x="2568194" y="2317115"/>
                    <a:pt x="2342388" y="2293493"/>
                  </a:cubicBezTo>
                  <a:cubicBezTo>
                    <a:pt x="2328291" y="2288794"/>
                    <a:pt x="2309495" y="2279396"/>
                    <a:pt x="2295398" y="2269871"/>
                  </a:cubicBezTo>
                  <a:cubicBezTo>
                    <a:pt x="2300097" y="2255774"/>
                    <a:pt x="2304796" y="2236851"/>
                    <a:pt x="2314194" y="2222627"/>
                  </a:cubicBezTo>
                  <a:cubicBezTo>
                    <a:pt x="2459990" y="2071624"/>
                    <a:pt x="2459990" y="1840357"/>
                    <a:pt x="2314194" y="1698752"/>
                  </a:cubicBezTo>
                  <a:cubicBezTo>
                    <a:pt x="2168398" y="1552448"/>
                    <a:pt x="1933194" y="1552448"/>
                    <a:pt x="1787398" y="1698752"/>
                  </a:cubicBezTo>
                  <a:cubicBezTo>
                    <a:pt x="1641602" y="1845056"/>
                    <a:pt x="1641602" y="2071624"/>
                    <a:pt x="1787398" y="2222627"/>
                  </a:cubicBezTo>
                  <a:cubicBezTo>
                    <a:pt x="1796796" y="2236724"/>
                    <a:pt x="1806194" y="2255647"/>
                    <a:pt x="1806194" y="2269871"/>
                  </a:cubicBezTo>
                  <a:cubicBezTo>
                    <a:pt x="1806194" y="2279269"/>
                    <a:pt x="1778000" y="2288794"/>
                    <a:pt x="1763903" y="2293493"/>
                  </a:cubicBezTo>
                  <a:cubicBezTo>
                    <a:pt x="1472311" y="2307590"/>
                    <a:pt x="1180592" y="2345436"/>
                    <a:pt x="889000" y="2411476"/>
                  </a:cubicBezTo>
                  <a:cubicBezTo>
                    <a:pt x="879602" y="2411476"/>
                    <a:pt x="865505" y="2411476"/>
                    <a:pt x="837311" y="2416175"/>
                  </a:cubicBezTo>
                  <a:close/>
                </a:path>
              </a:pathLst>
            </a:custGeom>
            <a:solidFill>
              <a:srgbClr val="FFC95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572161" y="1091643"/>
            <a:ext cx="6122823" cy="802343"/>
            <a:chOff x="0" y="0"/>
            <a:chExt cx="1612595" cy="2113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12595" cy="211317"/>
            </a:xfrm>
            <a:custGeom>
              <a:avLst/>
              <a:gdLst/>
              <a:ahLst/>
              <a:cxnLst/>
              <a:rect r="r" b="b" t="t" l="l"/>
              <a:pathLst>
                <a:path h="211317" w="1612595">
                  <a:moveTo>
                    <a:pt x="18967" y="0"/>
                  </a:moveTo>
                  <a:lnTo>
                    <a:pt x="1593629" y="0"/>
                  </a:lnTo>
                  <a:cubicBezTo>
                    <a:pt x="1604104" y="0"/>
                    <a:pt x="1612595" y="8492"/>
                    <a:pt x="1612595" y="18967"/>
                  </a:cubicBezTo>
                  <a:lnTo>
                    <a:pt x="1612595" y="192350"/>
                  </a:lnTo>
                  <a:cubicBezTo>
                    <a:pt x="1612595" y="197380"/>
                    <a:pt x="1610597" y="202205"/>
                    <a:pt x="1607040" y="205762"/>
                  </a:cubicBezTo>
                  <a:cubicBezTo>
                    <a:pt x="1603483" y="209318"/>
                    <a:pt x="1598659" y="211317"/>
                    <a:pt x="1593629" y="211317"/>
                  </a:cubicBezTo>
                  <a:lnTo>
                    <a:pt x="18967" y="211317"/>
                  </a:lnTo>
                  <a:cubicBezTo>
                    <a:pt x="13936" y="211317"/>
                    <a:pt x="9112" y="209318"/>
                    <a:pt x="5555" y="205762"/>
                  </a:cubicBezTo>
                  <a:cubicBezTo>
                    <a:pt x="1998" y="202205"/>
                    <a:pt x="0" y="197380"/>
                    <a:pt x="0" y="192350"/>
                  </a:cubicBezTo>
                  <a:lnTo>
                    <a:pt x="0" y="18967"/>
                  </a:lnTo>
                  <a:cubicBezTo>
                    <a:pt x="0" y="8492"/>
                    <a:pt x="8492" y="0"/>
                    <a:pt x="18967" y="0"/>
                  </a:cubicBezTo>
                  <a:close/>
                </a:path>
              </a:pathLst>
            </a:custGeom>
            <a:solidFill>
              <a:srgbClr val="A1E44D"/>
            </a:solidFill>
            <a:ln>
              <a:noFill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35"/>
                </a:lnSpc>
              </a:pPr>
              <a:r>
                <a:rPr lang="en-US" sz="3503" spc="10">
                  <a:solidFill>
                    <a:srgbClr val="FFFFFF"/>
                  </a:solidFill>
                  <a:latin typeface="Open Sans Bold"/>
                </a:rPr>
                <a:t>2) Problématique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261205" y="8053318"/>
            <a:ext cx="1016562" cy="783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2"/>
              </a:lnSpc>
              <a:spcBef>
                <a:spcPct val="0"/>
              </a:spcBef>
            </a:pPr>
            <a:r>
              <a:rPr lang="en-US" sz="4581" spc="13">
                <a:solidFill>
                  <a:srgbClr val="FFC950"/>
                </a:solidFill>
                <a:latin typeface="Open Sans Bold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61205" y="5226786"/>
            <a:ext cx="1016562" cy="783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2"/>
              </a:lnSpc>
              <a:spcBef>
                <a:spcPct val="0"/>
              </a:spcBef>
            </a:pPr>
            <a:r>
              <a:rPr lang="en-US" sz="4581" spc="13">
                <a:solidFill>
                  <a:srgbClr val="A1E44D"/>
                </a:solidFill>
                <a:latin typeface="Open Sans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61205" y="7111263"/>
            <a:ext cx="1016562" cy="783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2"/>
              </a:lnSpc>
              <a:spcBef>
                <a:spcPct val="0"/>
              </a:spcBef>
            </a:pPr>
            <a:r>
              <a:rPr lang="en-US" sz="4581" spc="13">
                <a:solidFill>
                  <a:srgbClr val="F37335"/>
                </a:solidFill>
                <a:latin typeface="Open Sans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61205" y="6169207"/>
            <a:ext cx="1016562" cy="783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2"/>
              </a:lnSpc>
              <a:spcBef>
                <a:spcPct val="0"/>
              </a:spcBef>
            </a:pPr>
            <a:r>
              <a:rPr lang="en-US" sz="4581" spc="13">
                <a:solidFill>
                  <a:srgbClr val="039BE5"/>
                </a:solidFill>
                <a:latin typeface="Open Sans Bold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77766" y="5443836"/>
            <a:ext cx="7481642" cy="406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8"/>
              </a:lnSpc>
              <a:spcBef>
                <a:spcPct val="0"/>
              </a:spcBef>
            </a:pPr>
            <a:r>
              <a:rPr lang="en-US" sz="2491">
                <a:solidFill>
                  <a:srgbClr val="231F20"/>
                </a:solidFill>
                <a:latin typeface="Open Sans"/>
              </a:rPr>
              <a:t>Via l’angle couleur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77766" y="6395599"/>
            <a:ext cx="7481642" cy="406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8"/>
              </a:lnSpc>
              <a:spcBef>
                <a:spcPct val="0"/>
              </a:spcBef>
            </a:pPr>
            <a:r>
              <a:rPr lang="en-US" sz="2491">
                <a:solidFill>
                  <a:srgbClr val="231F20"/>
                </a:solidFill>
                <a:latin typeface="Open Sans"/>
              </a:rPr>
              <a:t>Via l’angle pièces (parts)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77766" y="7314620"/>
            <a:ext cx="7481642" cy="406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8"/>
              </a:lnSpc>
              <a:spcBef>
                <a:spcPct val="0"/>
              </a:spcBef>
            </a:pPr>
            <a:r>
              <a:rPr lang="en-US" sz="2491">
                <a:solidFill>
                  <a:srgbClr val="231F20"/>
                </a:solidFill>
                <a:latin typeface="Open Sans"/>
              </a:rPr>
              <a:t>Via l’angle univers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77766" y="8251266"/>
            <a:ext cx="7481642" cy="406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8"/>
              </a:lnSpc>
              <a:spcBef>
                <a:spcPct val="0"/>
              </a:spcBef>
            </a:pPr>
            <a:r>
              <a:rPr lang="en-US" sz="2491">
                <a:solidFill>
                  <a:srgbClr val="231F20"/>
                </a:solidFill>
                <a:latin typeface="Open Sans"/>
              </a:rPr>
              <a:t>Via l’angle du chiffre d'affaires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1173572">
            <a:off x="-3538054" y="-5240842"/>
            <a:ext cx="5825099" cy="5825099"/>
          </a:xfrm>
          <a:custGeom>
            <a:avLst/>
            <a:gdLst/>
            <a:ahLst/>
            <a:cxnLst/>
            <a:rect r="r" b="b" t="t" l="l"/>
            <a:pathLst>
              <a:path h="5825099" w="5825099">
                <a:moveTo>
                  <a:pt x="0" y="0"/>
                </a:moveTo>
                <a:lnTo>
                  <a:pt x="5825099" y="0"/>
                </a:lnTo>
                <a:lnTo>
                  <a:pt x="5825099" y="5825099"/>
                </a:lnTo>
                <a:lnTo>
                  <a:pt x="0" y="58250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1173572">
            <a:off x="14004759" y="7374450"/>
            <a:ext cx="5825099" cy="5825099"/>
          </a:xfrm>
          <a:custGeom>
            <a:avLst/>
            <a:gdLst/>
            <a:ahLst/>
            <a:cxnLst/>
            <a:rect r="r" b="b" t="t" l="l"/>
            <a:pathLst>
              <a:path h="5825099" w="5825099">
                <a:moveTo>
                  <a:pt x="0" y="0"/>
                </a:moveTo>
                <a:lnTo>
                  <a:pt x="5825099" y="0"/>
                </a:lnTo>
                <a:lnTo>
                  <a:pt x="5825099" y="5825100"/>
                </a:lnTo>
                <a:lnTo>
                  <a:pt x="0" y="5825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8261205" y="2136873"/>
            <a:ext cx="7372353" cy="1101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10"/>
              </a:lnSpc>
            </a:pPr>
            <a:r>
              <a:rPr lang="en-US" sz="2238">
                <a:solidFill>
                  <a:srgbClr val="000000"/>
                </a:solidFill>
                <a:latin typeface="Open Sans Light"/>
              </a:rPr>
              <a:t>Le projet a pour but de mettre en évidence l’évolution de la marque Lego fin</a:t>
            </a:r>
            <a:r>
              <a:rPr lang="en-US" sz="2238" u="none">
                <a:solidFill>
                  <a:srgbClr val="000000"/>
                </a:solidFill>
                <a:latin typeface="Open Sans Light"/>
              </a:rPr>
              <a:t> de déterminer la stratégie marketing de la société et comment elle s'est inscrite dans le temps.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013555" y="4353457"/>
            <a:ext cx="6945489" cy="511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5"/>
              </a:lnSpc>
            </a:pPr>
            <a:r>
              <a:rPr lang="en-US" sz="3203">
                <a:solidFill>
                  <a:srgbClr val="231F20"/>
                </a:solidFill>
                <a:latin typeface="Open Sans Bold"/>
              </a:rPr>
              <a:t>4 Angles d'analyse 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17080" y="3366378"/>
            <a:ext cx="4583094" cy="1557166"/>
            <a:chOff x="0" y="0"/>
            <a:chExt cx="783210" cy="2661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3210" cy="266106"/>
            </a:xfrm>
            <a:custGeom>
              <a:avLst/>
              <a:gdLst/>
              <a:ahLst/>
              <a:cxnLst/>
              <a:rect r="r" b="b" t="t" l="l"/>
              <a:pathLst>
                <a:path h="266106" w="783210">
                  <a:moveTo>
                    <a:pt x="0" y="0"/>
                  </a:moveTo>
                  <a:lnTo>
                    <a:pt x="783210" y="0"/>
                  </a:lnTo>
                  <a:lnTo>
                    <a:pt x="783210" y="266106"/>
                  </a:lnTo>
                  <a:lnTo>
                    <a:pt x="0" y="266106"/>
                  </a:lnTo>
                  <a:close/>
                </a:path>
              </a:pathLst>
            </a:custGeom>
            <a:solidFill>
              <a:srgbClr val="4DB0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627"/>
                </a:lnSpc>
              </a:pPr>
              <a:r>
                <a:rPr lang="en-US" sz="1903" spc="5">
                  <a:solidFill>
                    <a:srgbClr val="FFFFFF"/>
                  </a:solidFill>
                  <a:latin typeface="Open Sans Light"/>
                </a:rPr>
                <a:t>Floriane Blanchard-Chabay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117551" y="3366378"/>
            <a:ext cx="4583094" cy="1557166"/>
            <a:chOff x="0" y="0"/>
            <a:chExt cx="783210" cy="2661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83210" cy="266106"/>
            </a:xfrm>
            <a:custGeom>
              <a:avLst/>
              <a:gdLst/>
              <a:ahLst/>
              <a:cxnLst/>
              <a:rect r="r" b="b" t="t" l="l"/>
              <a:pathLst>
                <a:path h="266106" w="783210">
                  <a:moveTo>
                    <a:pt x="0" y="0"/>
                  </a:moveTo>
                  <a:lnTo>
                    <a:pt x="783210" y="0"/>
                  </a:lnTo>
                  <a:lnTo>
                    <a:pt x="783210" y="266106"/>
                  </a:lnTo>
                  <a:lnTo>
                    <a:pt x="0" y="266106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4DB0E6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075"/>
                </a:lnSpc>
              </a:pPr>
              <a:r>
                <a:rPr lang="en-US" sz="1503" spc="4">
                  <a:solidFill>
                    <a:srgbClr val="010101"/>
                  </a:solidFill>
                  <a:latin typeface="Open Sans Light"/>
                </a:rPr>
                <a:t>Analyste</a:t>
              </a:r>
            </a:p>
            <a:p>
              <a:pPr algn="ctr">
                <a:lnSpc>
                  <a:spcPts val="2075"/>
                </a:lnSpc>
              </a:pPr>
              <a:r>
                <a:rPr lang="en-US" sz="1503" spc="4">
                  <a:solidFill>
                    <a:srgbClr val="010101"/>
                  </a:solidFill>
                  <a:latin typeface="Open Sans Light"/>
                </a:rPr>
                <a:t>Développeuse Front-end</a:t>
              </a:r>
            </a:p>
            <a:p>
              <a:pPr algn="ctr">
                <a:lnSpc>
                  <a:spcPts val="2075"/>
                </a:lnSpc>
              </a:pPr>
              <a:r>
                <a:rPr lang="en-US" sz="1503" spc="4">
                  <a:solidFill>
                    <a:srgbClr val="010101"/>
                  </a:solidFill>
                  <a:latin typeface="Open Sans Light"/>
                </a:rPr>
                <a:t>Coordinatrice projet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868226" y="3366378"/>
            <a:ext cx="6054568" cy="1557166"/>
            <a:chOff x="0" y="0"/>
            <a:chExt cx="1034671" cy="2661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34671" cy="266106"/>
            </a:xfrm>
            <a:custGeom>
              <a:avLst/>
              <a:gdLst/>
              <a:ahLst/>
              <a:cxnLst/>
              <a:rect r="r" b="b" t="t" l="l"/>
              <a:pathLst>
                <a:path h="266106" w="1034671">
                  <a:moveTo>
                    <a:pt x="0" y="0"/>
                  </a:moveTo>
                  <a:lnTo>
                    <a:pt x="1034671" y="0"/>
                  </a:lnTo>
                  <a:lnTo>
                    <a:pt x="1034671" y="266106"/>
                  </a:lnTo>
                  <a:lnTo>
                    <a:pt x="0" y="266106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4DB0E6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075"/>
                </a:lnSpc>
              </a:pPr>
              <a:r>
                <a:rPr lang="en-US" sz="1503" spc="4">
                  <a:solidFill>
                    <a:srgbClr val="010101"/>
                  </a:solidFill>
                  <a:latin typeface="Open Sans"/>
                </a:rPr>
                <a:t>Gestion du tableau de bord Notion</a:t>
              </a:r>
            </a:p>
            <a:p>
              <a:pPr algn="ctr">
                <a:lnSpc>
                  <a:spcPts val="2075"/>
                </a:lnSpc>
              </a:pPr>
              <a:r>
                <a:rPr lang="en-US" sz="1503" spc="4">
                  <a:solidFill>
                    <a:srgbClr val="010101"/>
                  </a:solidFill>
                  <a:latin typeface="Open Sans"/>
                </a:rPr>
                <a:t>Analyse des données concernant les couleurs (Analyses, dataviz et développement de la page web spécifique)</a:t>
              </a:r>
            </a:p>
            <a:p>
              <a:pPr algn="ctr">
                <a:lnSpc>
                  <a:spcPts val="2075"/>
                </a:lnSpc>
              </a:pPr>
              <a:r>
                <a:rPr lang="en-US" sz="1503" spc="4">
                  <a:solidFill>
                    <a:srgbClr val="010101"/>
                  </a:solidFill>
                  <a:latin typeface="Open Sans"/>
                </a:rPr>
                <a:t>Mise en commun des différentes pages du site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117551" y="2298838"/>
            <a:ext cx="4583094" cy="882064"/>
            <a:chOff x="0" y="0"/>
            <a:chExt cx="783210" cy="15073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83210" cy="150737"/>
            </a:xfrm>
            <a:custGeom>
              <a:avLst/>
              <a:gdLst/>
              <a:ahLst/>
              <a:cxnLst/>
              <a:rect r="r" b="b" t="t" l="l"/>
              <a:pathLst>
                <a:path h="150737" w="783210">
                  <a:moveTo>
                    <a:pt x="0" y="0"/>
                  </a:moveTo>
                  <a:lnTo>
                    <a:pt x="783210" y="0"/>
                  </a:lnTo>
                  <a:lnTo>
                    <a:pt x="783210" y="150737"/>
                  </a:lnTo>
                  <a:lnTo>
                    <a:pt x="0" y="150737"/>
                  </a:lnTo>
                  <a:close/>
                </a:path>
              </a:pathLst>
            </a:custGeom>
            <a:solidFill>
              <a:srgbClr val="4DB0E6"/>
            </a:solidFill>
            <a:ln>
              <a:noFill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27"/>
                </a:lnSpc>
                <a:spcBef>
                  <a:spcPct val="0"/>
                </a:spcBef>
              </a:pPr>
              <a:r>
                <a:rPr lang="en-US" sz="1903" spc="5">
                  <a:solidFill>
                    <a:srgbClr val="FFFFFF"/>
                  </a:solidFill>
                  <a:latin typeface="Open Sans Light"/>
                </a:rPr>
                <a:t>Rôle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868226" y="2298838"/>
            <a:ext cx="6054568" cy="882064"/>
            <a:chOff x="0" y="0"/>
            <a:chExt cx="1034671" cy="1507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34671" cy="150737"/>
            </a:xfrm>
            <a:custGeom>
              <a:avLst/>
              <a:gdLst/>
              <a:ahLst/>
              <a:cxnLst/>
              <a:rect r="r" b="b" t="t" l="l"/>
              <a:pathLst>
                <a:path h="150737" w="1034671">
                  <a:moveTo>
                    <a:pt x="0" y="0"/>
                  </a:moveTo>
                  <a:lnTo>
                    <a:pt x="1034671" y="0"/>
                  </a:lnTo>
                  <a:lnTo>
                    <a:pt x="1034671" y="150737"/>
                  </a:lnTo>
                  <a:lnTo>
                    <a:pt x="0" y="150737"/>
                  </a:lnTo>
                  <a:close/>
                </a:path>
              </a:pathLst>
            </a:custGeom>
            <a:solidFill>
              <a:srgbClr val="4DB0E6"/>
            </a:solidFill>
            <a:ln>
              <a:noFill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27"/>
                </a:lnSpc>
                <a:spcBef>
                  <a:spcPct val="0"/>
                </a:spcBef>
              </a:pPr>
              <a:r>
                <a:rPr lang="en-US" sz="1903" spc="5">
                  <a:solidFill>
                    <a:srgbClr val="FFFFFF"/>
                  </a:solidFill>
                  <a:latin typeface="Open Sans Light"/>
                </a:rPr>
                <a:t>Responsibilités</a:t>
              </a: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500094" y="3366378"/>
            <a:ext cx="1557172" cy="1557166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57312" t="0" r="-58226" b="-187386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2217080" y="5115321"/>
            <a:ext cx="4583094" cy="1557166"/>
            <a:chOff x="0" y="0"/>
            <a:chExt cx="783210" cy="26610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83210" cy="266106"/>
            </a:xfrm>
            <a:custGeom>
              <a:avLst/>
              <a:gdLst/>
              <a:ahLst/>
              <a:cxnLst/>
              <a:rect r="r" b="b" t="t" l="l"/>
              <a:pathLst>
                <a:path h="266106" w="783210">
                  <a:moveTo>
                    <a:pt x="0" y="0"/>
                  </a:moveTo>
                  <a:lnTo>
                    <a:pt x="783210" y="0"/>
                  </a:lnTo>
                  <a:lnTo>
                    <a:pt x="783210" y="266106"/>
                  </a:lnTo>
                  <a:lnTo>
                    <a:pt x="0" y="266106"/>
                  </a:lnTo>
                  <a:close/>
                </a:path>
              </a:pathLst>
            </a:custGeom>
            <a:solidFill>
              <a:srgbClr val="4DB0E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627"/>
                </a:lnSpc>
              </a:pPr>
              <a:r>
                <a:rPr lang="en-US" sz="1903" spc="5">
                  <a:solidFill>
                    <a:srgbClr val="FFFFFF"/>
                  </a:solidFill>
                  <a:latin typeface="Open Sans Light"/>
                </a:rPr>
                <a:t>Mamadou Diamara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117551" y="5115321"/>
            <a:ext cx="4583094" cy="1557166"/>
            <a:chOff x="0" y="0"/>
            <a:chExt cx="783210" cy="26610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83210" cy="266106"/>
            </a:xfrm>
            <a:custGeom>
              <a:avLst/>
              <a:gdLst/>
              <a:ahLst/>
              <a:cxnLst/>
              <a:rect r="r" b="b" t="t" l="l"/>
              <a:pathLst>
                <a:path h="266106" w="783210">
                  <a:moveTo>
                    <a:pt x="0" y="0"/>
                  </a:moveTo>
                  <a:lnTo>
                    <a:pt x="783210" y="0"/>
                  </a:lnTo>
                  <a:lnTo>
                    <a:pt x="783210" y="266106"/>
                  </a:lnTo>
                  <a:lnTo>
                    <a:pt x="0" y="266106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4DB0E6"/>
              </a:solidFill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075"/>
                </a:lnSpc>
              </a:pPr>
              <a:r>
                <a:rPr lang="en-US" sz="1503" spc="4">
                  <a:solidFill>
                    <a:srgbClr val="010101"/>
                  </a:solidFill>
                  <a:latin typeface="Open Sans Light"/>
                </a:rPr>
                <a:t>Analyste</a:t>
              </a:r>
            </a:p>
            <a:p>
              <a:pPr algn="ctr">
                <a:lnSpc>
                  <a:spcPts val="2075"/>
                </a:lnSpc>
              </a:pPr>
              <a:r>
                <a:rPr lang="en-US" sz="1503" spc="4">
                  <a:solidFill>
                    <a:srgbClr val="010101"/>
                  </a:solidFill>
                  <a:latin typeface="Open Sans Light"/>
                </a:rPr>
                <a:t>Développeur Front-end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868226" y="5115321"/>
            <a:ext cx="6054568" cy="1557166"/>
            <a:chOff x="0" y="0"/>
            <a:chExt cx="1034671" cy="26610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34671" cy="266106"/>
            </a:xfrm>
            <a:custGeom>
              <a:avLst/>
              <a:gdLst/>
              <a:ahLst/>
              <a:cxnLst/>
              <a:rect r="r" b="b" t="t" l="l"/>
              <a:pathLst>
                <a:path h="266106" w="1034671">
                  <a:moveTo>
                    <a:pt x="0" y="0"/>
                  </a:moveTo>
                  <a:lnTo>
                    <a:pt x="1034671" y="0"/>
                  </a:lnTo>
                  <a:lnTo>
                    <a:pt x="1034671" y="266106"/>
                  </a:lnTo>
                  <a:lnTo>
                    <a:pt x="0" y="266106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4DB0E6"/>
              </a:solidFill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075"/>
                </a:lnSpc>
              </a:pPr>
              <a:r>
                <a:rPr lang="en-US" sz="1503" spc="4">
                  <a:solidFill>
                    <a:srgbClr val="010101"/>
                  </a:solidFill>
                  <a:latin typeface="Open Sans"/>
                </a:rPr>
                <a:t>Analyse des données concernant les univers (Analyses, dataviz et  développement de la page web spécifique)</a:t>
              </a:r>
            </a:p>
            <a:p>
              <a:pPr algn="ctr">
                <a:lnSpc>
                  <a:spcPts val="2075"/>
                </a:lnSpc>
              </a:pPr>
              <a:r>
                <a:rPr lang="en-US" sz="1503" spc="4">
                  <a:solidFill>
                    <a:srgbClr val="010101"/>
                  </a:solidFill>
                  <a:latin typeface="Open Sans"/>
                </a:rPr>
                <a:t>Mise en commun des différentes pages du site</a:t>
              </a:r>
            </a:p>
            <a:p>
              <a:pPr algn="ctr">
                <a:lnSpc>
                  <a:spcPts val="2075"/>
                </a:lnSpc>
              </a:pPr>
              <a:r>
                <a:rPr lang="en-US" sz="1503" spc="4">
                  <a:solidFill>
                    <a:srgbClr val="010101"/>
                  </a:solidFill>
                  <a:latin typeface="Open Sans"/>
                </a:rPr>
                <a:t>Réalisation du Canva</a:t>
              </a:r>
            </a:p>
          </p:txBody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500094" y="5115321"/>
            <a:ext cx="1557172" cy="1557166"/>
            <a:chOff x="0" y="0"/>
            <a:chExt cx="6350000" cy="634997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52049" t="0" r="-52988" b="-205648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17080" y="6864263"/>
            <a:ext cx="4583094" cy="1557166"/>
            <a:chOff x="0" y="0"/>
            <a:chExt cx="783210" cy="26610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83210" cy="266106"/>
            </a:xfrm>
            <a:custGeom>
              <a:avLst/>
              <a:gdLst/>
              <a:ahLst/>
              <a:cxnLst/>
              <a:rect r="r" b="b" t="t" l="l"/>
              <a:pathLst>
                <a:path h="266106" w="783210">
                  <a:moveTo>
                    <a:pt x="0" y="0"/>
                  </a:moveTo>
                  <a:lnTo>
                    <a:pt x="783210" y="0"/>
                  </a:lnTo>
                  <a:lnTo>
                    <a:pt x="783210" y="266106"/>
                  </a:lnTo>
                  <a:lnTo>
                    <a:pt x="0" y="266106"/>
                  </a:lnTo>
                  <a:close/>
                </a:path>
              </a:pathLst>
            </a:custGeom>
            <a:solidFill>
              <a:srgbClr val="4DB0E6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627"/>
                </a:lnSpc>
              </a:pPr>
              <a:r>
                <a:rPr lang="en-US" sz="1903" spc="5">
                  <a:solidFill>
                    <a:srgbClr val="FFFFFF"/>
                  </a:solidFill>
                  <a:latin typeface="Open Sans Light"/>
                </a:rPr>
                <a:t>Paul Osswald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117551" y="6864263"/>
            <a:ext cx="4583094" cy="1557166"/>
            <a:chOff x="0" y="0"/>
            <a:chExt cx="783210" cy="26610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83210" cy="266106"/>
            </a:xfrm>
            <a:custGeom>
              <a:avLst/>
              <a:gdLst/>
              <a:ahLst/>
              <a:cxnLst/>
              <a:rect r="r" b="b" t="t" l="l"/>
              <a:pathLst>
                <a:path h="266106" w="783210">
                  <a:moveTo>
                    <a:pt x="0" y="0"/>
                  </a:moveTo>
                  <a:lnTo>
                    <a:pt x="783210" y="0"/>
                  </a:lnTo>
                  <a:lnTo>
                    <a:pt x="783210" y="266106"/>
                  </a:lnTo>
                  <a:lnTo>
                    <a:pt x="0" y="266106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4DB0E6"/>
              </a:solidFill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075"/>
                </a:lnSpc>
              </a:pPr>
              <a:r>
                <a:rPr lang="en-US" sz="1503" spc="4">
                  <a:solidFill>
                    <a:srgbClr val="010101"/>
                  </a:solidFill>
                  <a:latin typeface="Open Sans Light"/>
                </a:rPr>
                <a:t>Analyste</a:t>
              </a:r>
            </a:p>
            <a:p>
              <a:pPr algn="ctr">
                <a:lnSpc>
                  <a:spcPts val="2075"/>
                </a:lnSpc>
              </a:pPr>
              <a:r>
                <a:rPr lang="en-US" sz="1503" spc="4">
                  <a:solidFill>
                    <a:srgbClr val="010101"/>
                  </a:solidFill>
                  <a:latin typeface="Open Sans Light"/>
                </a:rPr>
                <a:t>Développeur Front-end</a:t>
              </a:r>
            </a:p>
            <a:p>
              <a:pPr algn="ctr">
                <a:lnSpc>
                  <a:spcPts val="2075"/>
                </a:lnSpc>
              </a:pPr>
              <a:r>
                <a:rPr lang="en-US" sz="1503" spc="4">
                  <a:solidFill>
                    <a:srgbClr val="010101"/>
                  </a:solidFill>
                  <a:latin typeface="Open Sans Light"/>
                </a:rPr>
                <a:t>Coordinateur projet</a:t>
              </a:r>
            </a:p>
            <a:p>
              <a:pPr algn="ctr">
                <a:lnSpc>
                  <a:spcPts val="2075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1868226" y="6864263"/>
            <a:ext cx="6054568" cy="1557166"/>
            <a:chOff x="0" y="0"/>
            <a:chExt cx="1034671" cy="26610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34671" cy="266106"/>
            </a:xfrm>
            <a:custGeom>
              <a:avLst/>
              <a:gdLst/>
              <a:ahLst/>
              <a:cxnLst/>
              <a:rect r="r" b="b" t="t" l="l"/>
              <a:pathLst>
                <a:path h="266106" w="1034671">
                  <a:moveTo>
                    <a:pt x="0" y="0"/>
                  </a:moveTo>
                  <a:lnTo>
                    <a:pt x="1034671" y="0"/>
                  </a:lnTo>
                  <a:lnTo>
                    <a:pt x="1034671" y="266106"/>
                  </a:lnTo>
                  <a:lnTo>
                    <a:pt x="0" y="266106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4DB0E6"/>
              </a:solidFill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075"/>
                </a:lnSpc>
              </a:pPr>
              <a:r>
                <a:rPr lang="en-US" sz="1503" spc="4">
                  <a:solidFill>
                    <a:srgbClr val="010101"/>
                  </a:solidFill>
                  <a:latin typeface="Open Sans"/>
                </a:rPr>
                <a:t>Analyse des données concernant les pièces et CA (Analyses, dataviz et développement de la page web spécifique)</a:t>
              </a:r>
            </a:p>
            <a:p>
              <a:pPr algn="ctr">
                <a:lnSpc>
                  <a:spcPts val="2075"/>
                </a:lnSpc>
              </a:pPr>
              <a:r>
                <a:rPr lang="en-US" sz="1503" spc="4">
                  <a:solidFill>
                    <a:srgbClr val="010101"/>
                  </a:solidFill>
                  <a:latin typeface="Open Sans"/>
                </a:rPr>
                <a:t>Mise en commun des différentes pages du site</a:t>
              </a:r>
            </a:p>
            <a:p>
              <a:pPr algn="ctr">
                <a:lnSpc>
                  <a:spcPts val="2075"/>
                </a:lnSpc>
              </a:pPr>
              <a:r>
                <a:rPr lang="en-US" sz="1503" spc="4">
                  <a:solidFill>
                    <a:srgbClr val="010101"/>
                  </a:solidFill>
                  <a:latin typeface="Open Sans"/>
                </a:rPr>
                <a:t>Réalisation du Canva</a:t>
              </a:r>
            </a:p>
          </p:txBody>
        </p:sp>
      </p:grpSp>
      <p:grpSp>
        <p:nvGrpSpPr>
          <p:cNvPr name="Group 39" id="39"/>
          <p:cNvGrpSpPr>
            <a:grpSpLocks noChangeAspect="true"/>
          </p:cNvGrpSpPr>
          <p:nvPr/>
        </p:nvGrpSpPr>
        <p:grpSpPr>
          <a:xfrm rot="0">
            <a:off x="500094" y="6864263"/>
            <a:ext cx="1557172" cy="1557166"/>
            <a:chOff x="0" y="0"/>
            <a:chExt cx="6350000" cy="634997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70196" t="0" r="-65233" b="-213907"/>
              </a:stretch>
            </a:blipFill>
          </p:spPr>
        </p:sp>
      </p:grpSp>
      <p:grpSp>
        <p:nvGrpSpPr>
          <p:cNvPr name="Group 41" id="41"/>
          <p:cNvGrpSpPr/>
          <p:nvPr/>
        </p:nvGrpSpPr>
        <p:grpSpPr>
          <a:xfrm rot="-148153">
            <a:off x="18085166" y="-4963714"/>
            <a:ext cx="4655705" cy="4631800"/>
            <a:chOff x="0" y="0"/>
            <a:chExt cx="4640128" cy="4616303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640072" cy="4616196"/>
            </a:xfrm>
            <a:custGeom>
              <a:avLst/>
              <a:gdLst/>
              <a:ahLst/>
              <a:cxnLst/>
              <a:rect r="r" b="b" t="t" l="l"/>
              <a:pathLst>
                <a:path h="4616196" w="4640072">
                  <a:moveTo>
                    <a:pt x="1615948" y="3023616"/>
                  </a:moveTo>
                  <a:cubicBezTo>
                    <a:pt x="1846834" y="3277489"/>
                    <a:pt x="1846834" y="3669919"/>
                    <a:pt x="1615948" y="3923792"/>
                  </a:cubicBezTo>
                  <a:cubicBezTo>
                    <a:pt x="2331593" y="4616196"/>
                    <a:pt x="2331593" y="4616196"/>
                    <a:pt x="2331593" y="4616196"/>
                  </a:cubicBezTo>
                  <a:cubicBezTo>
                    <a:pt x="3162681" y="3785235"/>
                    <a:pt x="3162681" y="3785235"/>
                    <a:pt x="3162681" y="3785235"/>
                  </a:cubicBezTo>
                  <a:cubicBezTo>
                    <a:pt x="3185795" y="3831336"/>
                    <a:pt x="3208909" y="3877564"/>
                    <a:pt x="3255010" y="3923665"/>
                  </a:cubicBezTo>
                  <a:cubicBezTo>
                    <a:pt x="3439668" y="4108323"/>
                    <a:pt x="3739769" y="4108323"/>
                    <a:pt x="3924427" y="3923665"/>
                  </a:cubicBezTo>
                  <a:cubicBezTo>
                    <a:pt x="4132199" y="3715893"/>
                    <a:pt x="4132199" y="3415919"/>
                    <a:pt x="3924427" y="3231261"/>
                  </a:cubicBezTo>
                  <a:cubicBezTo>
                    <a:pt x="3901313" y="3185160"/>
                    <a:pt x="3855212" y="3162046"/>
                    <a:pt x="3808984" y="3138932"/>
                  </a:cubicBezTo>
                  <a:cubicBezTo>
                    <a:pt x="4640072" y="2307971"/>
                    <a:pt x="4640072" y="2307971"/>
                    <a:pt x="4640072" y="2307971"/>
                  </a:cubicBezTo>
                  <a:cubicBezTo>
                    <a:pt x="3808984" y="1500124"/>
                    <a:pt x="3808984" y="1500124"/>
                    <a:pt x="3808984" y="1500124"/>
                  </a:cubicBezTo>
                  <a:cubicBezTo>
                    <a:pt x="3832098" y="1477010"/>
                    <a:pt x="3855212" y="1454023"/>
                    <a:pt x="3901313" y="1430909"/>
                  </a:cubicBezTo>
                  <a:cubicBezTo>
                    <a:pt x="4085971" y="1223137"/>
                    <a:pt x="4085971" y="923163"/>
                    <a:pt x="3901313" y="738505"/>
                  </a:cubicBezTo>
                  <a:cubicBezTo>
                    <a:pt x="3693541" y="553847"/>
                    <a:pt x="3393440" y="553847"/>
                    <a:pt x="3208782" y="738505"/>
                  </a:cubicBezTo>
                  <a:cubicBezTo>
                    <a:pt x="3185668" y="761619"/>
                    <a:pt x="3162554" y="807720"/>
                    <a:pt x="3139567" y="830834"/>
                  </a:cubicBezTo>
                  <a:cubicBezTo>
                    <a:pt x="2308479" y="0"/>
                    <a:pt x="2308479" y="0"/>
                    <a:pt x="2308479" y="0"/>
                  </a:cubicBezTo>
                  <a:cubicBezTo>
                    <a:pt x="1615948" y="669417"/>
                    <a:pt x="1615948" y="669417"/>
                    <a:pt x="1615948" y="669417"/>
                  </a:cubicBezTo>
                  <a:cubicBezTo>
                    <a:pt x="1846834" y="923290"/>
                    <a:pt x="1846834" y="1338834"/>
                    <a:pt x="1615948" y="1592707"/>
                  </a:cubicBezTo>
                  <a:cubicBezTo>
                    <a:pt x="1361948" y="1823466"/>
                    <a:pt x="946531" y="1823466"/>
                    <a:pt x="692531" y="1592707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715645" y="3023616"/>
                    <a:pt x="715645" y="3023616"/>
                    <a:pt x="715645" y="3023616"/>
                  </a:cubicBezTo>
                  <a:cubicBezTo>
                    <a:pt x="969645" y="2769743"/>
                    <a:pt x="1362075" y="2769743"/>
                    <a:pt x="1615948" y="3023616"/>
                  </a:cubicBezTo>
                  <a:close/>
                </a:path>
              </a:pathLst>
            </a:custGeom>
            <a:solidFill>
              <a:srgbClr val="A1E44D"/>
            </a:solidFill>
          </p:spPr>
        </p:sp>
      </p:grpSp>
      <p:grpSp>
        <p:nvGrpSpPr>
          <p:cNvPr name="Group 43" id="43"/>
          <p:cNvGrpSpPr/>
          <p:nvPr/>
        </p:nvGrpSpPr>
        <p:grpSpPr>
          <a:xfrm rot="-5697623">
            <a:off x="13879012" y="-2355166"/>
            <a:ext cx="4320235" cy="4320235"/>
            <a:chOff x="0" y="0"/>
            <a:chExt cx="4640128" cy="4640128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640072" cy="4640072"/>
            </a:xfrm>
            <a:custGeom>
              <a:avLst/>
              <a:gdLst/>
              <a:ahLst/>
              <a:cxnLst/>
              <a:rect r="r" b="b" t="t" l="l"/>
              <a:pathLst>
                <a:path h="4640072" w="4640072">
                  <a:moveTo>
                    <a:pt x="1592834" y="3047238"/>
                  </a:moveTo>
                  <a:cubicBezTo>
                    <a:pt x="1846834" y="3278124"/>
                    <a:pt x="1846834" y="3693668"/>
                    <a:pt x="1615948" y="3947541"/>
                  </a:cubicBezTo>
                  <a:cubicBezTo>
                    <a:pt x="2331593" y="4640072"/>
                    <a:pt x="2331593" y="4640072"/>
                    <a:pt x="2331593" y="4640072"/>
                  </a:cubicBezTo>
                  <a:cubicBezTo>
                    <a:pt x="3162681" y="3808984"/>
                    <a:pt x="3162681" y="3808984"/>
                    <a:pt x="3162681" y="3808984"/>
                  </a:cubicBezTo>
                  <a:cubicBezTo>
                    <a:pt x="3185795" y="3832098"/>
                    <a:pt x="3208909" y="3878199"/>
                    <a:pt x="3231896" y="3901313"/>
                  </a:cubicBezTo>
                  <a:cubicBezTo>
                    <a:pt x="3439668" y="4085971"/>
                    <a:pt x="3739769" y="4085971"/>
                    <a:pt x="3924427" y="3901313"/>
                  </a:cubicBezTo>
                  <a:cubicBezTo>
                    <a:pt x="4109085" y="3716655"/>
                    <a:pt x="4109085" y="3416554"/>
                    <a:pt x="3924427" y="3231896"/>
                  </a:cubicBezTo>
                  <a:cubicBezTo>
                    <a:pt x="3901313" y="3185668"/>
                    <a:pt x="3855212" y="3162681"/>
                    <a:pt x="3808984" y="3139567"/>
                  </a:cubicBezTo>
                  <a:cubicBezTo>
                    <a:pt x="4640072" y="2331593"/>
                    <a:pt x="4640072" y="2331593"/>
                    <a:pt x="4640072" y="2331593"/>
                  </a:cubicBezTo>
                  <a:cubicBezTo>
                    <a:pt x="3808984" y="1500505"/>
                    <a:pt x="3808984" y="1500505"/>
                    <a:pt x="3808984" y="1500505"/>
                  </a:cubicBezTo>
                  <a:cubicBezTo>
                    <a:pt x="3832098" y="1477391"/>
                    <a:pt x="3855212" y="1454277"/>
                    <a:pt x="3901313" y="1431290"/>
                  </a:cubicBezTo>
                  <a:cubicBezTo>
                    <a:pt x="4085971" y="1246632"/>
                    <a:pt x="4085971" y="946531"/>
                    <a:pt x="3901313" y="761873"/>
                  </a:cubicBezTo>
                  <a:cubicBezTo>
                    <a:pt x="3693541" y="577215"/>
                    <a:pt x="3393440" y="577215"/>
                    <a:pt x="3208782" y="761873"/>
                  </a:cubicBezTo>
                  <a:cubicBezTo>
                    <a:pt x="3185668" y="784987"/>
                    <a:pt x="3162554" y="808101"/>
                    <a:pt x="3139567" y="831088"/>
                  </a:cubicBezTo>
                  <a:cubicBezTo>
                    <a:pt x="2308479" y="0"/>
                    <a:pt x="2308479" y="0"/>
                    <a:pt x="2308479" y="0"/>
                  </a:cubicBezTo>
                  <a:cubicBezTo>
                    <a:pt x="0" y="2308479"/>
                    <a:pt x="0" y="2308479"/>
                    <a:pt x="0" y="2308479"/>
                  </a:cubicBezTo>
                  <a:cubicBezTo>
                    <a:pt x="715645" y="3024124"/>
                    <a:pt x="715645" y="3024124"/>
                    <a:pt x="715645" y="3024124"/>
                  </a:cubicBezTo>
                  <a:cubicBezTo>
                    <a:pt x="969645" y="2793238"/>
                    <a:pt x="1362075" y="2793238"/>
                    <a:pt x="1592834" y="3047238"/>
                  </a:cubicBezTo>
                  <a:close/>
                </a:path>
              </a:pathLst>
            </a:custGeom>
            <a:solidFill>
              <a:srgbClr val="4DB0E6"/>
            </a:solidFill>
          </p:spPr>
        </p:sp>
      </p:grpSp>
      <p:grpSp>
        <p:nvGrpSpPr>
          <p:cNvPr name="Group 45" id="45"/>
          <p:cNvGrpSpPr/>
          <p:nvPr/>
        </p:nvGrpSpPr>
        <p:grpSpPr>
          <a:xfrm rot="-5697623">
            <a:off x="16330444" y="-313369"/>
            <a:ext cx="4320235" cy="4298052"/>
            <a:chOff x="0" y="0"/>
            <a:chExt cx="4640128" cy="4616303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4640199" cy="4616323"/>
            </a:xfrm>
            <a:custGeom>
              <a:avLst/>
              <a:gdLst/>
              <a:ahLst/>
              <a:cxnLst/>
              <a:rect r="r" b="b" t="t" l="l"/>
              <a:pathLst>
                <a:path h="4616323" w="4640199">
                  <a:moveTo>
                    <a:pt x="1338961" y="3970020"/>
                  </a:moveTo>
                  <a:cubicBezTo>
                    <a:pt x="1385189" y="3900805"/>
                    <a:pt x="1431290" y="3854577"/>
                    <a:pt x="1454404" y="3762248"/>
                  </a:cubicBezTo>
                  <a:cubicBezTo>
                    <a:pt x="2308606" y="4616323"/>
                    <a:pt x="2308606" y="4616323"/>
                    <a:pt x="2308606" y="4616323"/>
                  </a:cubicBezTo>
                  <a:cubicBezTo>
                    <a:pt x="3139694" y="3785362"/>
                    <a:pt x="3139694" y="3785362"/>
                    <a:pt x="3139694" y="3785362"/>
                  </a:cubicBezTo>
                  <a:cubicBezTo>
                    <a:pt x="3162808" y="3831463"/>
                    <a:pt x="3185922" y="3854577"/>
                    <a:pt x="3208909" y="3900805"/>
                  </a:cubicBezTo>
                  <a:cubicBezTo>
                    <a:pt x="3416681" y="4085463"/>
                    <a:pt x="3716782" y="4085463"/>
                    <a:pt x="3901440" y="3900805"/>
                  </a:cubicBezTo>
                  <a:cubicBezTo>
                    <a:pt x="4086098" y="3716147"/>
                    <a:pt x="4086098" y="3393059"/>
                    <a:pt x="3901440" y="3208401"/>
                  </a:cubicBezTo>
                  <a:cubicBezTo>
                    <a:pt x="3878326" y="3185287"/>
                    <a:pt x="3832225" y="3162300"/>
                    <a:pt x="3785997" y="3139186"/>
                  </a:cubicBezTo>
                  <a:cubicBezTo>
                    <a:pt x="4640199" y="2308225"/>
                    <a:pt x="4640199" y="2308225"/>
                    <a:pt x="4640199" y="2308225"/>
                  </a:cubicBezTo>
                  <a:cubicBezTo>
                    <a:pt x="3924554" y="1592707"/>
                    <a:pt x="3924554" y="1592707"/>
                    <a:pt x="3924554" y="1592707"/>
                  </a:cubicBezTo>
                  <a:cubicBezTo>
                    <a:pt x="3809111" y="1477264"/>
                    <a:pt x="3809111" y="1477264"/>
                    <a:pt x="3809111" y="1477264"/>
                  </a:cubicBezTo>
                  <a:cubicBezTo>
                    <a:pt x="3832225" y="1454150"/>
                    <a:pt x="3878326" y="1431163"/>
                    <a:pt x="3901440" y="1408049"/>
                  </a:cubicBezTo>
                  <a:cubicBezTo>
                    <a:pt x="4086098" y="1200277"/>
                    <a:pt x="4086098" y="900303"/>
                    <a:pt x="3901440" y="715645"/>
                  </a:cubicBezTo>
                  <a:cubicBezTo>
                    <a:pt x="3716782" y="530987"/>
                    <a:pt x="3416681" y="530987"/>
                    <a:pt x="3232023" y="715645"/>
                  </a:cubicBezTo>
                  <a:cubicBezTo>
                    <a:pt x="3185795" y="738759"/>
                    <a:pt x="3162808" y="784860"/>
                    <a:pt x="3139694" y="807974"/>
                  </a:cubicBezTo>
                  <a:cubicBezTo>
                    <a:pt x="3024251" y="692531"/>
                    <a:pt x="3024251" y="692531"/>
                    <a:pt x="3024251" y="692531"/>
                  </a:cubicBezTo>
                  <a:cubicBezTo>
                    <a:pt x="2331593" y="0"/>
                    <a:pt x="2331593" y="0"/>
                    <a:pt x="2331593" y="0"/>
                  </a:cubicBezTo>
                  <a:cubicBezTo>
                    <a:pt x="1454404" y="854075"/>
                    <a:pt x="1454404" y="854075"/>
                    <a:pt x="1454404" y="854075"/>
                  </a:cubicBezTo>
                  <a:cubicBezTo>
                    <a:pt x="1431290" y="784860"/>
                    <a:pt x="1408176" y="738632"/>
                    <a:pt x="1362075" y="715645"/>
                  </a:cubicBezTo>
                  <a:cubicBezTo>
                    <a:pt x="1177417" y="507873"/>
                    <a:pt x="877316" y="507873"/>
                    <a:pt x="692658" y="715645"/>
                  </a:cubicBezTo>
                  <a:cubicBezTo>
                    <a:pt x="508000" y="900303"/>
                    <a:pt x="508000" y="1200404"/>
                    <a:pt x="692658" y="1385062"/>
                  </a:cubicBezTo>
                  <a:cubicBezTo>
                    <a:pt x="738886" y="1431163"/>
                    <a:pt x="784987" y="1454277"/>
                    <a:pt x="831215" y="1477391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854202" y="3162173"/>
                    <a:pt x="854202" y="3162173"/>
                    <a:pt x="854202" y="3162173"/>
                  </a:cubicBezTo>
                  <a:cubicBezTo>
                    <a:pt x="784987" y="3185287"/>
                    <a:pt x="715645" y="3231388"/>
                    <a:pt x="646430" y="3277616"/>
                  </a:cubicBezTo>
                  <a:cubicBezTo>
                    <a:pt x="461772" y="3485388"/>
                    <a:pt x="461772" y="3785362"/>
                    <a:pt x="646430" y="3970020"/>
                  </a:cubicBezTo>
                  <a:cubicBezTo>
                    <a:pt x="831088" y="4154678"/>
                    <a:pt x="1154303" y="4154678"/>
                    <a:pt x="1338961" y="3970020"/>
                  </a:cubicBezTo>
                  <a:close/>
                </a:path>
              </a:pathLst>
            </a:custGeom>
            <a:solidFill>
              <a:srgbClr val="FFC950"/>
            </a:solidFill>
          </p:spPr>
        </p:sp>
      </p:grpSp>
      <p:grpSp>
        <p:nvGrpSpPr>
          <p:cNvPr name="Group 47" id="47"/>
          <p:cNvGrpSpPr/>
          <p:nvPr/>
        </p:nvGrpSpPr>
        <p:grpSpPr>
          <a:xfrm rot="-5697623">
            <a:off x="-3108814" y="7003575"/>
            <a:ext cx="4320235" cy="4320235"/>
            <a:chOff x="0" y="0"/>
            <a:chExt cx="4640128" cy="4640128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640072" cy="4640072"/>
            </a:xfrm>
            <a:custGeom>
              <a:avLst/>
              <a:gdLst/>
              <a:ahLst/>
              <a:cxnLst/>
              <a:rect r="r" b="b" t="t" l="l"/>
              <a:pathLst>
                <a:path h="4640072" w="4640072">
                  <a:moveTo>
                    <a:pt x="1592834" y="3047238"/>
                  </a:moveTo>
                  <a:cubicBezTo>
                    <a:pt x="1846834" y="3278124"/>
                    <a:pt x="1846834" y="3693668"/>
                    <a:pt x="1615948" y="3947541"/>
                  </a:cubicBezTo>
                  <a:cubicBezTo>
                    <a:pt x="2331593" y="4640072"/>
                    <a:pt x="2331593" y="4640072"/>
                    <a:pt x="2331593" y="4640072"/>
                  </a:cubicBezTo>
                  <a:cubicBezTo>
                    <a:pt x="3162681" y="3808984"/>
                    <a:pt x="3162681" y="3808984"/>
                    <a:pt x="3162681" y="3808984"/>
                  </a:cubicBezTo>
                  <a:cubicBezTo>
                    <a:pt x="3185795" y="3832098"/>
                    <a:pt x="3208909" y="3878199"/>
                    <a:pt x="3231896" y="3901313"/>
                  </a:cubicBezTo>
                  <a:cubicBezTo>
                    <a:pt x="3439668" y="4085971"/>
                    <a:pt x="3739769" y="4085971"/>
                    <a:pt x="3924427" y="3901313"/>
                  </a:cubicBezTo>
                  <a:cubicBezTo>
                    <a:pt x="4109085" y="3716655"/>
                    <a:pt x="4109085" y="3416554"/>
                    <a:pt x="3924427" y="3231896"/>
                  </a:cubicBezTo>
                  <a:cubicBezTo>
                    <a:pt x="3901313" y="3185668"/>
                    <a:pt x="3855212" y="3162681"/>
                    <a:pt x="3808984" y="3139567"/>
                  </a:cubicBezTo>
                  <a:cubicBezTo>
                    <a:pt x="4640072" y="2331593"/>
                    <a:pt x="4640072" y="2331593"/>
                    <a:pt x="4640072" y="2331593"/>
                  </a:cubicBezTo>
                  <a:cubicBezTo>
                    <a:pt x="3808984" y="1500505"/>
                    <a:pt x="3808984" y="1500505"/>
                    <a:pt x="3808984" y="1500505"/>
                  </a:cubicBezTo>
                  <a:cubicBezTo>
                    <a:pt x="3832098" y="1477391"/>
                    <a:pt x="3855212" y="1454277"/>
                    <a:pt x="3901313" y="1431290"/>
                  </a:cubicBezTo>
                  <a:cubicBezTo>
                    <a:pt x="4085971" y="1246632"/>
                    <a:pt x="4085971" y="946531"/>
                    <a:pt x="3901313" y="761873"/>
                  </a:cubicBezTo>
                  <a:cubicBezTo>
                    <a:pt x="3693541" y="577215"/>
                    <a:pt x="3393440" y="577215"/>
                    <a:pt x="3208782" y="761873"/>
                  </a:cubicBezTo>
                  <a:cubicBezTo>
                    <a:pt x="3185668" y="784987"/>
                    <a:pt x="3162554" y="808101"/>
                    <a:pt x="3139567" y="831088"/>
                  </a:cubicBezTo>
                  <a:cubicBezTo>
                    <a:pt x="2308479" y="0"/>
                    <a:pt x="2308479" y="0"/>
                    <a:pt x="2308479" y="0"/>
                  </a:cubicBezTo>
                  <a:cubicBezTo>
                    <a:pt x="0" y="2308479"/>
                    <a:pt x="0" y="2308479"/>
                    <a:pt x="0" y="2308479"/>
                  </a:cubicBezTo>
                  <a:cubicBezTo>
                    <a:pt x="715645" y="3024124"/>
                    <a:pt x="715645" y="3024124"/>
                    <a:pt x="715645" y="3024124"/>
                  </a:cubicBezTo>
                  <a:cubicBezTo>
                    <a:pt x="969645" y="2793238"/>
                    <a:pt x="1362075" y="2793238"/>
                    <a:pt x="1592834" y="3047238"/>
                  </a:cubicBezTo>
                  <a:close/>
                </a:path>
              </a:pathLst>
            </a:custGeom>
            <a:solidFill>
              <a:srgbClr val="4DB0E6"/>
            </a:solidFill>
          </p:spPr>
        </p:sp>
      </p:grpSp>
      <p:grpSp>
        <p:nvGrpSpPr>
          <p:cNvPr name="Group 49" id="49"/>
          <p:cNvGrpSpPr/>
          <p:nvPr/>
        </p:nvGrpSpPr>
        <p:grpSpPr>
          <a:xfrm rot="-5697623">
            <a:off x="-657383" y="9045372"/>
            <a:ext cx="4320235" cy="4298052"/>
            <a:chOff x="0" y="0"/>
            <a:chExt cx="4640128" cy="4616303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4640199" cy="4616323"/>
            </a:xfrm>
            <a:custGeom>
              <a:avLst/>
              <a:gdLst/>
              <a:ahLst/>
              <a:cxnLst/>
              <a:rect r="r" b="b" t="t" l="l"/>
              <a:pathLst>
                <a:path h="4616323" w="4640199">
                  <a:moveTo>
                    <a:pt x="1338961" y="3970020"/>
                  </a:moveTo>
                  <a:cubicBezTo>
                    <a:pt x="1385189" y="3900805"/>
                    <a:pt x="1431290" y="3854577"/>
                    <a:pt x="1454404" y="3762248"/>
                  </a:cubicBezTo>
                  <a:cubicBezTo>
                    <a:pt x="2308606" y="4616323"/>
                    <a:pt x="2308606" y="4616323"/>
                    <a:pt x="2308606" y="4616323"/>
                  </a:cubicBezTo>
                  <a:cubicBezTo>
                    <a:pt x="3139694" y="3785362"/>
                    <a:pt x="3139694" y="3785362"/>
                    <a:pt x="3139694" y="3785362"/>
                  </a:cubicBezTo>
                  <a:cubicBezTo>
                    <a:pt x="3162808" y="3831463"/>
                    <a:pt x="3185922" y="3854577"/>
                    <a:pt x="3208909" y="3900805"/>
                  </a:cubicBezTo>
                  <a:cubicBezTo>
                    <a:pt x="3416681" y="4085463"/>
                    <a:pt x="3716782" y="4085463"/>
                    <a:pt x="3901440" y="3900805"/>
                  </a:cubicBezTo>
                  <a:cubicBezTo>
                    <a:pt x="4086098" y="3716147"/>
                    <a:pt x="4086098" y="3393059"/>
                    <a:pt x="3901440" y="3208401"/>
                  </a:cubicBezTo>
                  <a:cubicBezTo>
                    <a:pt x="3878326" y="3185287"/>
                    <a:pt x="3832225" y="3162300"/>
                    <a:pt x="3785997" y="3139186"/>
                  </a:cubicBezTo>
                  <a:cubicBezTo>
                    <a:pt x="4640199" y="2308225"/>
                    <a:pt x="4640199" y="2308225"/>
                    <a:pt x="4640199" y="2308225"/>
                  </a:cubicBezTo>
                  <a:cubicBezTo>
                    <a:pt x="3924554" y="1592707"/>
                    <a:pt x="3924554" y="1592707"/>
                    <a:pt x="3924554" y="1592707"/>
                  </a:cubicBezTo>
                  <a:cubicBezTo>
                    <a:pt x="3809111" y="1477264"/>
                    <a:pt x="3809111" y="1477264"/>
                    <a:pt x="3809111" y="1477264"/>
                  </a:cubicBezTo>
                  <a:cubicBezTo>
                    <a:pt x="3832225" y="1454150"/>
                    <a:pt x="3878326" y="1431163"/>
                    <a:pt x="3901440" y="1408049"/>
                  </a:cubicBezTo>
                  <a:cubicBezTo>
                    <a:pt x="4086098" y="1200277"/>
                    <a:pt x="4086098" y="900303"/>
                    <a:pt x="3901440" y="715645"/>
                  </a:cubicBezTo>
                  <a:cubicBezTo>
                    <a:pt x="3716782" y="530987"/>
                    <a:pt x="3416681" y="530987"/>
                    <a:pt x="3232023" y="715645"/>
                  </a:cubicBezTo>
                  <a:cubicBezTo>
                    <a:pt x="3185795" y="738759"/>
                    <a:pt x="3162808" y="784860"/>
                    <a:pt x="3139694" y="807974"/>
                  </a:cubicBezTo>
                  <a:cubicBezTo>
                    <a:pt x="3024251" y="692531"/>
                    <a:pt x="3024251" y="692531"/>
                    <a:pt x="3024251" y="692531"/>
                  </a:cubicBezTo>
                  <a:cubicBezTo>
                    <a:pt x="2331593" y="0"/>
                    <a:pt x="2331593" y="0"/>
                    <a:pt x="2331593" y="0"/>
                  </a:cubicBezTo>
                  <a:cubicBezTo>
                    <a:pt x="1454404" y="854075"/>
                    <a:pt x="1454404" y="854075"/>
                    <a:pt x="1454404" y="854075"/>
                  </a:cubicBezTo>
                  <a:cubicBezTo>
                    <a:pt x="1431290" y="784860"/>
                    <a:pt x="1408176" y="738632"/>
                    <a:pt x="1362075" y="715645"/>
                  </a:cubicBezTo>
                  <a:cubicBezTo>
                    <a:pt x="1177417" y="507873"/>
                    <a:pt x="877316" y="507873"/>
                    <a:pt x="692658" y="715645"/>
                  </a:cubicBezTo>
                  <a:cubicBezTo>
                    <a:pt x="508000" y="900303"/>
                    <a:pt x="508000" y="1200404"/>
                    <a:pt x="692658" y="1385062"/>
                  </a:cubicBezTo>
                  <a:cubicBezTo>
                    <a:pt x="738886" y="1431163"/>
                    <a:pt x="784987" y="1454277"/>
                    <a:pt x="831215" y="1477391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854202" y="3162173"/>
                    <a:pt x="854202" y="3162173"/>
                    <a:pt x="854202" y="3162173"/>
                  </a:cubicBezTo>
                  <a:cubicBezTo>
                    <a:pt x="784987" y="3185287"/>
                    <a:pt x="715645" y="3231388"/>
                    <a:pt x="646430" y="3277616"/>
                  </a:cubicBezTo>
                  <a:cubicBezTo>
                    <a:pt x="461772" y="3485388"/>
                    <a:pt x="461772" y="3785362"/>
                    <a:pt x="646430" y="3970020"/>
                  </a:cubicBezTo>
                  <a:cubicBezTo>
                    <a:pt x="831088" y="4154678"/>
                    <a:pt x="1154303" y="4154678"/>
                    <a:pt x="1338961" y="3970020"/>
                  </a:cubicBezTo>
                  <a:close/>
                </a:path>
              </a:pathLst>
            </a:custGeom>
            <a:solidFill>
              <a:srgbClr val="FFC950"/>
            </a:solid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5328933" y="790654"/>
            <a:ext cx="6114537" cy="835452"/>
            <a:chOff x="0" y="0"/>
            <a:chExt cx="1610413" cy="220037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610413" cy="220037"/>
            </a:xfrm>
            <a:custGeom>
              <a:avLst/>
              <a:gdLst/>
              <a:ahLst/>
              <a:cxnLst/>
              <a:rect r="r" b="b" t="t" l="l"/>
              <a:pathLst>
                <a:path h="220037" w="1610413">
                  <a:moveTo>
                    <a:pt x="12661" y="0"/>
                  </a:moveTo>
                  <a:lnTo>
                    <a:pt x="1597752" y="0"/>
                  </a:lnTo>
                  <a:cubicBezTo>
                    <a:pt x="1601110" y="0"/>
                    <a:pt x="1604330" y="1334"/>
                    <a:pt x="1606705" y="3708"/>
                  </a:cubicBezTo>
                  <a:cubicBezTo>
                    <a:pt x="1609079" y="6083"/>
                    <a:pt x="1610413" y="9303"/>
                    <a:pt x="1610413" y="12661"/>
                  </a:cubicBezTo>
                  <a:lnTo>
                    <a:pt x="1610413" y="207375"/>
                  </a:lnTo>
                  <a:cubicBezTo>
                    <a:pt x="1610413" y="210733"/>
                    <a:pt x="1609079" y="213954"/>
                    <a:pt x="1606705" y="216328"/>
                  </a:cubicBezTo>
                  <a:cubicBezTo>
                    <a:pt x="1604330" y="218703"/>
                    <a:pt x="1601110" y="220037"/>
                    <a:pt x="1597752" y="220037"/>
                  </a:cubicBezTo>
                  <a:lnTo>
                    <a:pt x="12661" y="220037"/>
                  </a:lnTo>
                  <a:cubicBezTo>
                    <a:pt x="9303" y="220037"/>
                    <a:pt x="6083" y="218703"/>
                    <a:pt x="3708" y="216328"/>
                  </a:cubicBezTo>
                  <a:cubicBezTo>
                    <a:pt x="1334" y="213954"/>
                    <a:pt x="0" y="210733"/>
                    <a:pt x="0" y="207375"/>
                  </a:cubicBezTo>
                  <a:lnTo>
                    <a:pt x="0" y="12661"/>
                  </a:lnTo>
                  <a:cubicBezTo>
                    <a:pt x="0" y="9303"/>
                    <a:pt x="1334" y="6083"/>
                    <a:pt x="3708" y="3708"/>
                  </a:cubicBezTo>
                  <a:cubicBezTo>
                    <a:pt x="6083" y="1334"/>
                    <a:pt x="9303" y="0"/>
                    <a:pt x="12661" y="0"/>
                  </a:cubicBezTo>
                  <a:close/>
                </a:path>
              </a:pathLst>
            </a:custGeom>
            <a:solidFill>
              <a:srgbClr val="FFC950"/>
            </a:solidFill>
            <a:ln>
              <a:noFill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35"/>
                </a:lnSpc>
              </a:pPr>
              <a:r>
                <a:rPr lang="en-US" sz="3503" spc="10">
                  <a:solidFill>
                    <a:srgbClr val="FFFFFF"/>
                  </a:solidFill>
                  <a:latin typeface="Open Sans Bold"/>
                </a:rPr>
                <a:t>3) Notre équipe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" t="0" r="-48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0270" y="347447"/>
            <a:ext cx="4976054" cy="9569361"/>
            <a:chOff x="0" y="0"/>
            <a:chExt cx="1310566" cy="2520326"/>
          </a:xfrm>
        </p:grpSpPr>
        <p:sp>
          <p:nvSpPr>
            <p:cNvPr name="Freeform 4" id="4">
              <a:hlinkClick r:id="rId3" tooltip="https://www.google.com/url?sa=i&amp;url=https%3A%2F%2Fwww.kaggle.com%2Fcompetitions%2Ftitanic&amp;psig=AOvVaw2nTlIkVNTo1wqPyefXmVuV&amp;ust=1692451575216000&amp;source=images&amp;cd=vfe&amp;opi=89978449&amp;ved=0CBAQjRxqFwoTCKDMucmn5oADFQAAAAAdAAAAABAE"/>
            </p:cNvPr>
            <p:cNvSpPr/>
            <p:nvPr/>
          </p:nvSpPr>
          <p:spPr>
            <a:xfrm flipH="false" flipV="false" rot="0">
              <a:off x="0" y="0"/>
              <a:ext cx="1310566" cy="2520326"/>
            </a:xfrm>
            <a:custGeom>
              <a:avLst/>
              <a:gdLst/>
              <a:ahLst/>
              <a:cxnLst/>
              <a:rect r="r" b="b" t="t" l="l"/>
              <a:pathLst>
                <a:path h="2520326" w="1310566">
                  <a:moveTo>
                    <a:pt x="0" y="0"/>
                  </a:moveTo>
                  <a:lnTo>
                    <a:pt x="1310566" y="0"/>
                  </a:lnTo>
                  <a:lnTo>
                    <a:pt x="1310566" y="2520326"/>
                  </a:lnTo>
                  <a:lnTo>
                    <a:pt x="0" y="2520326"/>
                  </a:lnTo>
                  <a:close/>
                </a:path>
              </a:pathLst>
            </a:custGeom>
            <a:solidFill>
              <a:srgbClr val="F3733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54129" y="1178270"/>
            <a:ext cx="9642378" cy="1960002"/>
            <a:chOff x="0" y="0"/>
            <a:chExt cx="2539556" cy="5162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39556" cy="516215"/>
            </a:xfrm>
            <a:custGeom>
              <a:avLst/>
              <a:gdLst/>
              <a:ahLst/>
              <a:cxnLst/>
              <a:rect r="r" b="b" t="t" l="l"/>
              <a:pathLst>
                <a:path h="516215" w="2539556">
                  <a:moveTo>
                    <a:pt x="0" y="0"/>
                  </a:moveTo>
                  <a:lnTo>
                    <a:pt x="2539556" y="0"/>
                  </a:lnTo>
                  <a:lnTo>
                    <a:pt x="2539556" y="516215"/>
                  </a:lnTo>
                  <a:lnTo>
                    <a:pt x="0" y="516215"/>
                  </a:lnTo>
                  <a:close/>
                </a:path>
              </a:pathLst>
            </a:custGeom>
            <a:gradFill rotWithShape="true">
              <a:gsLst>
                <a:gs pos="0">
                  <a:srgbClr val="F37335">
                    <a:alpha val="100000"/>
                  </a:srgbClr>
                </a:gs>
                <a:gs pos="100000">
                  <a:srgbClr val="FFA45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7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363654" y="4762180"/>
            <a:ext cx="6001919" cy="648616"/>
          </a:xfrm>
          <a:custGeom>
            <a:avLst/>
            <a:gdLst/>
            <a:ahLst/>
            <a:cxnLst/>
            <a:rect r="r" b="b" t="t" l="l"/>
            <a:pathLst>
              <a:path h="648616" w="6001919">
                <a:moveTo>
                  <a:pt x="0" y="0"/>
                </a:moveTo>
                <a:lnTo>
                  <a:pt x="6001919" y="0"/>
                </a:lnTo>
                <a:lnTo>
                  <a:pt x="6001919" y="648615"/>
                </a:lnTo>
                <a:lnTo>
                  <a:pt x="0" y="6486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2755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363654" y="3561283"/>
            <a:ext cx="6143486" cy="5333430"/>
            <a:chOff x="0" y="0"/>
            <a:chExt cx="1238510" cy="10752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38510" cy="1075205"/>
            </a:xfrm>
            <a:custGeom>
              <a:avLst/>
              <a:gdLst/>
              <a:ahLst/>
              <a:cxnLst/>
              <a:rect r="r" b="b" t="t" l="l"/>
              <a:pathLst>
                <a:path h="1075205" w="1238510">
                  <a:moveTo>
                    <a:pt x="13862" y="0"/>
                  </a:moveTo>
                  <a:lnTo>
                    <a:pt x="1224648" y="0"/>
                  </a:lnTo>
                  <a:cubicBezTo>
                    <a:pt x="1232304" y="0"/>
                    <a:pt x="1238510" y="6206"/>
                    <a:pt x="1238510" y="13862"/>
                  </a:cubicBezTo>
                  <a:lnTo>
                    <a:pt x="1238510" y="1061343"/>
                  </a:lnTo>
                  <a:cubicBezTo>
                    <a:pt x="1238510" y="1065019"/>
                    <a:pt x="1237050" y="1068545"/>
                    <a:pt x="1234450" y="1071145"/>
                  </a:cubicBezTo>
                  <a:cubicBezTo>
                    <a:pt x="1231850" y="1073745"/>
                    <a:pt x="1228324" y="1075205"/>
                    <a:pt x="1224648" y="1075205"/>
                  </a:cubicBezTo>
                  <a:lnTo>
                    <a:pt x="13862" y="1075205"/>
                  </a:lnTo>
                  <a:cubicBezTo>
                    <a:pt x="6206" y="1075205"/>
                    <a:pt x="0" y="1068999"/>
                    <a:pt x="0" y="1061343"/>
                  </a:cubicBezTo>
                  <a:lnTo>
                    <a:pt x="0" y="13862"/>
                  </a:lnTo>
                  <a:cubicBezTo>
                    <a:pt x="0" y="10186"/>
                    <a:pt x="1460" y="6660"/>
                    <a:pt x="4060" y="4060"/>
                  </a:cubicBezTo>
                  <a:cubicBezTo>
                    <a:pt x="6660" y="1460"/>
                    <a:pt x="10186" y="0"/>
                    <a:pt x="13862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2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3502884" y="4741618"/>
            <a:ext cx="1176514" cy="1176509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934289" y="6234628"/>
            <a:ext cx="6143486" cy="2724881"/>
            <a:chOff x="0" y="0"/>
            <a:chExt cx="1238510" cy="5493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38510" cy="549329"/>
            </a:xfrm>
            <a:custGeom>
              <a:avLst/>
              <a:gdLst/>
              <a:ahLst/>
              <a:cxnLst/>
              <a:rect r="r" b="b" t="t" l="l"/>
              <a:pathLst>
                <a:path h="549329" w="1238510">
                  <a:moveTo>
                    <a:pt x="13862" y="0"/>
                  </a:moveTo>
                  <a:lnTo>
                    <a:pt x="1224648" y="0"/>
                  </a:lnTo>
                  <a:cubicBezTo>
                    <a:pt x="1232304" y="0"/>
                    <a:pt x="1238510" y="6206"/>
                    <a:pt x="1238510" y="13862"/>
                  </a:cubicBezTo>
                  <a:lnTo>
                    <a:pt x="1238510" y="535467"/>
                  </a:lnTo>
                  <a:cubicBezTo>
                    <a:pt x="1238510" y="539143"/>
                    <a:pt x="1237050" y="542669"/>
                    <a:pt x="1234450" y="545269"/>
                  </a:cubicBezTo>
                  <a:cubicBezTo>
                    <a:pt x="1231850" y="547868"/>
                    <a:pt x="1228324" y="549329"/>
                    <a:pt x="1224648" y="549329"/>
                  </a:cubicBezTo>
                  <a:lnTo>
                    <a:pt x="13862" y="549329"/>
                  </a:lnTo>
                  <a:cubicBezTo>
                    <a:pt x="6206" y="549329"/>
                    <a:pt x="0" y="543122"/>
                    <a:pt x="0" y="535467"/>
                  </a:cubicBezTo>
                  <a:lnTo>
                    <a:pt x="0" y="13862"/>
                  </a:lnTo>
                  <a:cubicBezTo>
                    <a:pt x="0" y="10186"/>
                    <a:pt x="1460" y="6660"/>
                    <a:pt x="4060" y="4060"/>
                  </a:cubicBezTo>
                  <a:cubicBezTo>
                    <a:pt x="6660" y="1460"/>
                    <a:pt x="10186" y="0"/>
                    <a:pt x="13862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2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3502884" y="1332437"/>
            <a:ext cx="1454278" cy="1587010"/>
          </a:xfrm>
          <a:custGeom>
            <a:avLst/>
            <a:gdLst/>
            <a:ahLst/>
            <a:cxnLst/>
            <a:rect r="r" b="b" t="t" l="l"/>
            <a:pathLst>
              <a:path h="1587010" w="1454278">
                <a:moveTo>
                  <a:pt x="0" y="0"/>
                </a:moveTo>
                <a:lnTo>
                  <a:pt x="1454278" y="0"/>
                </a:lnTo>
                <a:lnTo>
                  <a:pt x="1454278" y="1587010"/>
                </a:lnTo>
                <a:lnTo>
                  <a:pt x="0" y="1587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3502884" y="7114732"/>
            <a:ext cx="1176514" cy="1176509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165624" t="0" r="-165624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5296325" y="1959339"/>
            <a:ext cx="7590653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5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Open Sans Bold"/>
              </a:rPr>
              <a:t>4) Les données utilisées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825464" y="3872760"/>
            <a:ext cx="3219866" cy="374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7"/>
              </a:lnSpc>
              <a:spcBef>
                <a:spcPct val="0"/>
              </a:spcBef>
            </a:pPr>
            <a:r>
              <a:rPr lang="en-US" sz="2147">
                <a:solidFill>
                  <a:srgbClr val="231F20"/>
                </a:solidFill>
                <a:latin typeface="Open Sans Bold"/>
              </a:rPr>
              <a:t>Bases de données Lego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784129" y="4646849"/>
            <a:ext cx="4581444" cy="113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7"/>
              </a:lnSpc>
              <a:spcBef>
                <a:spcPct val="0"/>
              </a:spcBef>
            </a:pPr>
            <a:r>
              <a:rPr lang="en-US" sz="1647" strike="noStrike" u="none">
                <a:solidFill>
                  <a:srgbClr val="231F20"/>
                </a:solidFill>
                <a:latin typeface="Open Sans"/>
              </a:rPr>
              <a:t>La base de donnée initiale provient de Kaggle :</a:t>
            </a:r>
          </a:p>
          <a:p>
            <a:pPr algn="l" marL="0" indent="0" lvl="0">
              <a:lnSpc>
                <a:spcPts val="2307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307"/>
              </a:lnSpc>
              <a:spcBef>
                <a:spcPct val="0"/>
              </a:spcBef>
            </a:pPr>
            <a:r>
              <a:rPr lang="en-US" sz="1647" strike="noStrike" u="sng">
                <a:solidFill>
                  <a:srgbClr val="231F20"/>
                </a:solidFill>
                <a:latin typeface="Open Sans Italics"/>
                <a:hlinkClick r:id="rId9" tooltip="https://www.kaggle.com/datasets/rtatman/lego-database"/>
              </a:rPr>
              <a:t>https://www.kaggle.com/datasets/rtatman/lego-database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308289" y="6399032"/>
            <a:ext cx="2664744" cy="37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231F20"/>
                </a:solidFill>
                <a:latin typeface="Open Sans Bold"/>
              </a:rPr>
              <a:t>Bilan annuel Lego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874103" y="7128016"/>
            <a:ext cx="4491470" cy="1139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07"/>
              </a:lnSpc>
            </a:pPr>
            <a:r>
              <a:rPr lang="en-US" sz="1647">
                <a:solidFill>
                  <a:srgbClr val="231F20"/>
                </a:solidFill>
                <a:latin typeface="Open Sans"/>
              </a:rPr>
              <a:t>A cela se sont rajoutées les données jusqu’à 2023 à l'aide du site Rebrickable:</a:t>
            </a:r>
          </a:p>
          <a:p>
            <a:pPr>
              <a:lnSpc>
                <a:spcPts val="2307"/>
              </a:lnSpc>
            </a:pPr>
          </a:p>
          <a:p>
            <a:pPr marL="0" indent="0" lvl="0">
              <a:lnSpc>
                <a:spcPts val="2307"/>
              </a:lnSpc>
              <a:spcBef>
                <a:spcPct val="0"/>
              </a:spcBef>
            </a:pPr>
            <a:r>
              <a:rPr lang="en-US" sz="1647" u="sng">
                <a:solidFill>
                  <a:srgbClr val="231F20"/>
                </a:solidFill>
                <a:latin typeface="Open Sans Light Italics"/>
                <a:hlinkClick r:id="rId10" tooltip="https://rebrickable.com/downloads/"/>
              </a:rPr>
              <a:t>https://rebrickable.com/downloads/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0120247" y="7166116"/>
            <a:ext cx="1073742" cy="1073742"/>
          </a:xfrm>
          <a:custGeom>
            <a:avLst/>
            <a:gdLst/>
            <a:ahLst/>
            <a:cxnLst/>
            <a:rect r="r" b="b" t="t" l="l"/>
            <a:pathLst>
              <a:path h="1073742" w="1073742">
                <a:moveTo>
                  <a:pt x="0" y="0"/>
                </a:moveTo>
                <a:lnTo>
                  <a:pt x="1073742" y="0"/>
                </a:lnTo>
                <a:lnTo>
                  <a:pt x="1073742" y="1073741"/>
                </a:lnTo>
                <a:lnTo>
                  <a:pt x="0" y="10737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4784129" y="5952636"/>
            <a:ext cx="4581444" cy="281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7"/>
              </a:lnSpc>
              <a:spcBef>
                <a:spcPct val="0"/>
              </a:spcBef>
            </a:pPr>
            <a:r>
              <a:rPr lang="en-US" sz="1647" strike="noStrike" u="none">
                <a:solidFill>
                  <a:srgbClr val="231F20"/>
                </a:solidFill>
                <a:latin typeface="Open Sans"/>
              </a:rPr>
              <a:t>Elle a permis de dimensionner le projet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308289" y="6898355"/>
            <a:ext cx="4581444" cy="1710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07"/>
              </a:lnSpc>
            </a:pPr>
            <a:r>
              <a:rPr lang="en-US" sz="1647">
                <a:solidFill>
                  <a:srgbClr val="231F20"/>
                </a:solidFill>
                <a:latin typeface="Open Sans"/>
              </a:rPr>
              <a:t>Les données de résultat du chiffre d'affaires et du bénéfice du groupe sont disponibles sur leur site car il s'agit de données publiques. Elles ont donc été scrappées.</a:t>
            </a:r>
          </a:p>
          <a:p>
            <a:pPr algn="l" marL="0" indent="0" lvl="0">
              <a:lnSpc>
                <a:spcPts val="2307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307"/>
              </a:lnSpc>
              <a:spcBef>
                <a:spcPct val="0"/>
              </a:spcBef>
            </a:pPr>
            <a:r>
              <a:rPr lang="en-US" sz="1647" strike="noStrike" u="sng">
                <a:solidFill>
                  <a:srgbClr val="231F20"/>
                </a:solidFill>
                <a:latin typeface="Open Sans"/>
              </a:rPr>
              <a:t>Ra</a:t>
            </a:r>
            <a:r>
              <a:rPr lang="en-US" sz="1647" strike="noStrike" u="sng">
                <a:solidFill>
                  <a:srgbClr val="231F20"/>
                </a:solidFill>
                <a:latin typeface="Open Sans"/>
                <a:hlinkClick r:id="rId13" tooltip="https://www.lego.com/en-gb/aboutus/lego-group/policies-and-reporting/reports?locale=en-gb&amp;age-gate=grown_up"/>
              </a:rPr>
              <a:t>pport annuel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111" r="0" b="-2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7952" y="295524"/>
            <a:ext cx="16799982" cy="9891144"/>
            <a:chOff x="0" y="0"/>
            <a:chExt cx="4424687" cy="26050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24687" cy="2605075"/>
            </a:xfrm>
            <a:custGeom>
              <a:avLst/>
              <a:gdLst/>
              <a:ahLst/>
              <a:cxnLst/>
              <a:rect r="r" b="b" t="t" l="l"/>
              <a:pathLst>
                <a:path h="2605075" w="4424687">
                  <a:moveTo>
                    <a:pt x="0" y="0"/>
                  </a:moveTo>
                  <a:lnTo>
                    <a:pt x="4424687" y="0"/>
                  </a:lnTo>
                  <a:lnTo>
                    <a:pt x="4424687" y="2605075"/>
                  </a:lnTo>
                  <a:lnTo>
                    <a:pt x="0" y="26050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231647" y="457540"/>
            <a:ext cx="13995078" cy="576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3"/>
              </a:lnSpc>
              <a:spcBef>
                <a:spcPct val="0"/>
              </a:spcBef>
            </a:pPr>
            <a:r>
              <a:rPr lang="en-US" sz="3495">
                <a:solidFill>
                  <a:srgbClr val="191919"/>
                </a:solidFill>
                <a:latin typeface="Open Sans Bold"/>
              </a:rPr>
              <a:t>Architecture de la base de données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67836" y="1177085"/>
            <a:ext cx="15522702" cy="8525902"/>
          </a:xfrm>
          <a:custGeom>
            <a:avLst/>
            <a:gdLst/>
            <a:ahLst/>
            <a:cxnLst/>
            <a:rect r="r" b="b" t="t" l="l"/>
            <a:pathLst>
              <a:path h="8525902" w="15522702">
                <a:moveTo>
                  <a:pt x="0" y="0"/>
                </a:moveTo>
                <a:lnTo>
                  <a:pt x="15522701" y="0"/>
                </a:lnTo>
                <a:lnTo>
                  <a:pt x="15522701" y="8525901"/>
                </a:lnTo>
                <a:lnTo>
                  <a:pt x="0" y="8525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69964" y="7808056"/>
            <a:ext cx="5544469" cy="5516001"/>
            <a:chOff x="0" y="0"/>
            <a:chExt cx="4640128" cy="46163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40199" cy="4616323"/>
            </a:xfrm>
            <a:custGeom>
              <a:avLst/>
              <a:gdLst/>
              <a:ahLst/>
              <a:cxnLst/>
              <a:rect r="r" b="b" t="t" l="l"/>
              <a:pathLst>
                <a:path h="4616323" w="4640199">
                  <a:moveTo>
                    <a:pt x="1338961" y="3970020"/>
                  </a:moveTo>
                  <a:cubicBezTo>
                    <a:pt x="1385189" y="3900805"/>
                    <a:pt x="1431290" y="3854577"/>
                    <a:pt x="1454404" y="3762248"/>
                  </a:cubicBezTo>
                  <a:cubicBezTo>
                    <a:pt x="2308606" y="4616323"/>
                    <a:pt x="2308606" y="4616323"/>
                    <a:pt x="2308606" y="4616323"/>
                  </a:cubicBezTo>
                  <a:cubicBezTo>
                    <a:pt x="3139694" y="3785362"/>
                    <a:pt x="3139694" y="3785362"/>
                    <a:pt x="3139694" y="3785362"/>
                  </a:cubicBezTo>
                  <a:cubicBezTo>
                    <a:pt x="3162808" y="3831463"/>
                    <a:pt x="3185922" y="3854577"/>
                    <a:pt x="3208909" y="3900805"/>
                  </a:cubicBezTo>
                  <a:cubicBezTo>
                    <a:pt x="3416681" y="4085463"/>
                    <a:pt x="3716782" y="4085463"/>
                    <a:pt x="3901440" y="3900805"/>
                  </a:cubicBezTo>
                  <a:cubicBezTo>
                    <a:pt x="4086098" y="3716147"/>
                    <a:pt x="4086098" y="3393059"/>
                    <a:pt x="3901440" y="3208401"/>
                  </a:cubicBezTo>
                  <a:cubicBezTo>
                    <a:pt x="3878326" y="3185287"/>
                    <a:pt x="3832225" y="3162300"/>
                    <a:pt x="3785997" y="3139186"/>
                  </a:cubicBezTo>
                  <a:cubicBezTo>
                    <a:pt x="4640199" y="2308225"/>
                    <a:pt x="4640199" y="2308225"/>
                    <a:pt x="4640199" y="2308225"/>
                  </a:cubicBezTo>
                  <a:cubicBezTo>
                    <a:pt x="3924554" y="1592707"/>
                    <a:pt x="3924554" y="1592707"/>
                    <a:pt x="3924554" y="1592707"/>
                  </a:cubicBezTo>
                  <a:cubicBezTo>
                    <a:pt x="3809111" y="1477264"/>
                    <a:pt x="3809111" y="1477264"/>
                    <a:pt x="3809111" y="1477264"/>
                  </a:cubicBezTo>
                  <a:cubicBezTo>
                    <a:pt x="3832225" y="1454150"/>
                    <a:pt x="3878326" y="1431163"/>
                    <a:pt x="3901440" y="1408049"/>
                  </a:cubicBezTo>
                  <a:cubicBezTo>
                    <a:pt x="4086098" y="1200277"/>
                    <a:pt x="4086098" y="900303"/>
                    <a:pt x="3901440" y="715645"/>
                  </a:cubicBezTo>
                  <a:cubicBezTo>
                    <a:pt x="3716782" y="530987"/>
                    <a:pt x="3416681" y="530987"/>
                    <a:pt x="3232023" y="715645"/>
                  </a:cubicBezTo>
                  <a:cubicBezTo>
                    <a:pt x="3185795" y="738759"/>
                    <a:pt x="3162808" y="784860"/>
                    <a:pt x="3139694" y="807974"/>
                  </a:cubicBezTo>
                  <a:cubicBezTo>
                    <a:pt x="3024251" y="692531"/>
                    <a:pt x="3024251" y="692531"/>
                    <a:pt x="3024251" y="692531"/>
                  </a:cubicBezTo>
                  <a:cubicBezTo>
                    <a:pt x="2331593" y="0"/>
                    <a:pt x="2331593" y="0"/>
                    <a:pt x="2331593" y="0"/>
                  </a:cubicBezTo>
                  <a:cubicBezTo>
                    <a:pt x="1454404" y="854075"/>
                    <a:pt x="1454404" y="854075"/>
                    <a:pt x="1454404" y="854075"/>
                  </a:cubicBezTo>
                  <a:cubicBezTo>
                    <a:pt x="1431290" y="784860"/>
                    <a:pt x="1408176" y="738632"/>
                    <a:pt x="1362075" y="715645"/>
                  </a:cubicBezTo>
                  <a:cubicBezTo>
                    <a:pt x="1177417" y="507873"/>
                    <a:pt x="877316" y="507873"/>
                    <a:pt x="692658" y="715645"/>
                  </a:cubicBezTo>
                  <a:cubicBezTo>
                    <a:pt x="508000" y="900303"/>
                    <a:pt x="508000" y="1200404"/>
                    <a:pt x="692658" y="1385062"/>
                  </a:cubicBezTo>
                  <a:cubicBezTo>
                    <a:pt x="738886" y="1431163"/>
                    <a:pt x="784987" y="1454277"/>
                    <a:pt x="831215" y="1477391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854202" y="3162173"/>
                    <a:pt x="854202" y="3162173"/>
                    <a:pt x="854202" y="3162173"/>
                  </a:cubicBezTo>
                  <a:cubicBezTo>
                    <a:pt x="784987" y="3185287"/>
                    <a:pt x="715645" y="3231388"/>
                    <a:pt x="646430" y="3277616"/>
                  </a:cubicBezTo>
                  <a:cubicBezTo>
                    <a:pt x="461772" y="3485388"/>
                    <a:pt x="461772" y="3785362"/>
                    <a:pt x="646430" y="3970020"/>
                  </a:cubicBezTo>
                  <a:cubicBezTo>
                    <a:pt x="831088" y="4154678"/>
                    <a:pt x="1154303" y="4154678"/>
                    <a:pt x="1338961" y="3970020"/>
                  </a:cubicBezTo>
                  <a:close/>
                </a:path>
              </a:pathLst>
            </a:custGeom>
            <a:solidFill>
              <a:srgbClr val="FFC95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94441" y="4830474"/>
            <a:ext cx="5685406" cy="5685406"/>
            <a:chOff x="0" y="0"/>
            <a:chExt cx="4662509" cy="46625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662424" cy="4662678"/>
            </a:xfrm>
            <a:custGeom>
              <a:avLst/>
              <a:gdLst/>
              <a:ahLst/>
              <a:cxnLst/>
              <a:rect r="r" b="b" t="t" l="l"/>
              <a:pathLst>
                <a:path h="4662678" w="4662424">
                  <a:moveTo>
                    <a:pt x="1407922" y="3947033"/>
                  </a:moveTo>
                  <a:cubicBezTo>
                    <a:pt x="1454023" y="3900932"/>
                    <a:pt x="1477137" y="3854704"/>
                    <a:pt x="1500251" y="3808603"/>
                  </a:cubicBezTo>
                  <a:cubicBezTo>
                    <a:pt x="2331212" y="4662678"/>
                    <a:pt x="2331212" y="4662678"/>
                    <a:pt x="2331212" y="4662678"/>
                  </a:cubicBezTo>
                  <a:cubicBezTo>
                    <a:pt x="3046730" y="3947160"/>
                    <a:pt x="3046730" y="3947160"/>
                    <a:pt x="3046730" y="3947160"/>
                  </a:cubicBezTo>
                  <a:cubicBezTo>
                    <a:pt x="3046730" y="3947160"/>
                    <a:pt x="3046730" y="3947160"/>
                    <a:pt x="3046730" y="3947160"/>
                  </a:cubicBezTo>
                  <a:cubicBezTo>
                    <a:pt x="2792857" y="3693287"/>
                    <a:pt x="2792857" y="3277743"/>
                    <a:pt x="3046730" y="3046984"/>
                  </a:cubicBezTo>
                  <a:cubicBezTo>
                    <a:pt x="3300603" y="2793111"/>
                    <a:pt x="3693033" y="2793111"/>
                    <a:pt x="3946906" y="3046984"/>
                  </a:cubicBezTo>
                  <a:cubicBezTo>
                    <a:pt x="3946906" y="3046984"/>
                    <a:pt x="3946906" y="3046984"/>
                    <a:pt x="3946906" y="3046984"/>
                  </a:cubicBezTo>
                  <a:cubicBezTo>
                    <a:pt x="4662424" y="2331466"/>
                    <a:pt x="4662424" y="2331466"/>
                    <a:pt x="4662424" y="2331466"/>
                  </a:cubicBezTo>
                  <a:cubicBezTo>
                    <a:pt x="3831463" y="1500505"/>
                    <a:pt x="3831463" y="1500505"/>
                    <a:pt x="3831463" y="1500505"/>
                  </a:cubicBezTo>
                  <a:cubicBezTo>
                    <a:pt x="3854577" y="1477391"/>
                    <a:pt x="3900678" y="1454404"/>
                    <a:pt x="3923792" y="1431290"/>
                  </a:cubicBezTo>
                  <a:cubicBezTo>
                    <a:pt x="4108450" y="1223518"/>
                    <a:pt x="4108450" y="923544"/>
                    <a:pt x="3923792" y="738886"/>
                  </a:cubicBezTo>
                  <a:cubicBezTo>
                    <a:pt x="3739134" y="554228"/>
                    <a:pt x="3439033" y="554228"/>
                    <a:pt x="3254375" y="738886"/>
                  </a:cubicBezTo>
                  <a:cubicBezTo>
                    <a:pt x="3231261" y="762000"/>
                    <a:pt x="3185160" y="808101"/>
                    <a:pt x="3162046" y="854329"/>
                  </a:cubicBezTo>
                  <a:cubicBezTo>
                    <a:pt x="2331212" y="0"/>
                    <a:pt x="2331212" y="0"/>
                    <a:pt x="2331212" y="0"/>
                  </a:cubicBezTo>
                  <a:cubicBezTo>
                    <a:pt x="1638808" y="715518"/>
                    <a:pt x="1638808" y="715518"/>
                    <a:pt x="1638808" y="715518"/>
                  </a:cubicBezTo>
                  <a:cubicBezTo>
                    <a:pt x="1869567" y="946277"/>
                    <a:pt x="1869567" y="1361821"/>
                    <a:pt x="1615694" y="1615694"/>
                  </a:cubicBezTo>
                  <a:cubicBezTo>
                    <a:pt x="1361821" y="1846453"/>
                    <a:pt x="969391" y="1846453"/>
                    <a:pt x="715518" y="1615694"/>
                  </a:cubicBezTo>
                  <a:cubicBezTo>
                    <a:pt x="0" y="2331212"/>
                    <a:pt x="0" y="2331212"/>
                    <a:pt x="0" y="2331212"/>
                  </a:cubicBezTo>
                  <a:cubicBezTo>
                    <a:pt x="854075" y="3185287"/>
                    <a:pt x="854075" y="3185287"/>
                    <a:pt x="854075" y="3185287"/>
                  </a:cubicBezTo>
                  <a:cubicBezTo>
                    <a:pt x="807974" y="3185287"/>
                    <a:pt x="761746" y="3231388"/>
                    <a:pt x="738632" y="3254502"/>
                  </a:cubicBezTo>
                  <a:cubicBezTo>
                    <a:pt x="530860" y="3462274"/>
                    <a:pt x="530860" y="3762248"/>
                    <a:pt x="738632" y="3946906"/>
                  </a:cubicBezTo>
                  <a:cubicBezTo>
                    <a:pt x="923290" y="4131564"/>
                    <a:pt x="1223391" y="4131564"/>
                    <a:pt x="1408049" y="3946906"/>
                  </a:cubicBezTo>
                  <a:close/>
                </a:path>
              </a:pathLst>
            </a:custGeom>
            <a:solidFill>
              <a:srgbClr val="E94B2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21733" y="-1079865"/>
            <a:ext cx="5658114" cy="5658114"/>
            <a:chOff x="0" y="0"/>
            <a:chExt cx="4640128" cy="46401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40072" cy="4640072"/>
            </a:xfrm>
            <a:custGeom>
              <a:avLst/>
              <a:gdLst/>
              <a:ahLst/>
              <a:cxnLst/>
              <a:rect r="r" b="b" t="t" l="l"/>
              <a:pathLst>
                <a:path h="4640072" w="4640072">
                  <a:moveTo>
                    <a:pt x="1592834" y="3047238"/>
                  </a:moveTo>
                  <a:cubicBezTo>
                    <a:pt x="1846834" y="3278124"/>
                    <a:pt x="1846834" y="3693668"/>
                    <a:pt x="1615948" y="3947541"/>
                  </a:cubicBezTo>
                  <a:cubicBezTo>
                    <a:pt x="2331593" y="4640072"/>
                    <a:pt x="2331593" y="4640072"/>
                    <a:pt x="2331593" y="4640072"/>
                  </a:cubicBezTo>
                  <a:cubicBezTo>
                    <a:pt x="3162681" y="3808984"/>
                    <a:pt x="3162681" y="3808984"/>
                    <a:pt x="3162681" y="3808984"/>
                  </a:cubicBezTo>
                  <a:cubicBezTo>
                    <a:pt x="3185795" y="3832098"/>
                    <a:pt x="3208909" y="3878199"/>
                    <a:pt x="3231896" y="3901313"/>
                  </a:cubicBezTo>
                  <a:cubicBezTo>
                    <a:pt x="3439668" y="4085971"/>
                    <a:pt x="3739769" y="4085971"/>
                    <a:pt x="3924427" y="3901313"/>
                  </a:cubicBezTo>
                  <a:cubicBezTo>
                    <a:pt x="4109085" y="3716655"/>
                    <a:pt x="4109085" y="3416554"/>
                    <a:pt x="3924427" y="3231896"/>
                  </a:cubicBezTo>
                  <a:cubicBezTo>
                    <a:pt x="3901313" y="3185668"/>
                    <a:pt x="3855212" y="3162681"/>
                    <a:pt x="3808984" y="3139567"/>
                  </a:cubicBezTo>
                  <a:cubicBezTo>
                    <a:pt x="4640072" y="2331593"/>
                    <a:pt x="4640072" y="2331593"/>
                    <a:pt x="4640072" y="2331593"/>
                  </a:cubicBezTo>
                  <a:cubicBezTo>
                    <a:pt x="3808984" y="1500505"/>
                    <a:pt x="3808984" y="1500505"/>
                    <a:pt x="3808984" y="1500505"/>
                  </a:cubicBezTo>
                  <a:cubicBezTo>
                    <a:pt x="3832098" y="1477391"/>
                    <a:pt x="3855212" y="1454277"/>
                    <a:pt x="3901313" y="1431290"/>
                  </a:cubicBezTo>
                  <a:cubicBezTo>
                    <a:pt x="4085971" y="1246632"/>
                    <a:pt x="4085971" y="946531"/>
                    <a:pt x="3901313" y="761873"/>
                  </a:cubicBezTo>
                  <a:cubicBezTo>
                    <a:pt x="3693541" y="577215"/>
                    <a:pt x="3393440" y="577215"/>
                    <a:pt x="3208782" y="761873"/>
                  </a:cubicBezTo>
                  <a:cubicBezTo>
                    <a:pt x="3185668" y="784987"/>
                    <a:pt x="3162554" y="808101"/>
                    <a:pt x="3139567" y="831088"/>
                  </a:cubicBezTo>
                  <a:cubicBezTo>
                    <a:pt x="2308479" y="0"/>
                    <a:pt x="2308479" y="0"/>
                    <a:pt x="2308479" y="0"/>
                  </a:cubicBezTo>
                  <a:cubicBezTo>
                    <a:pt x="0" y="2308479"/>
                    <a:pt x="0" y="2308479"/>
                    <a:pt x="0" y="2308479"/>
                  </a:cubicBezTo>
                  <a:cubicBezTo>
                    <a:pt x="715645" y="3024124"/>
                    <a:pt x="715645" y="3024124"/>
                    <a:pt x="715645" y="3024124"/>
                  </a:cubicBezTo>
                  <a:cubicBezTo>
                    <a:pt x="969645" y="2793238"/>
                    <a:pt x="1362075" y="2793238"/>
                    <a:pt x="1592834" y="3047238"/>
                  </a:cubicBezTo>
                  <a:close/>
                </a:path>
              </a:pathLst>
            </a:custGeom>
            <a:solidFill>
              <a:srgbClr val="4DB0E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2705485" y="1903256"/>
            <a:ext cx="5658114" cy="5629062"/>
            <a:chOff x="0" y="0"/>
            <a:chExt cx="4640128" cy="46163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640199" cy="4616323"/>
            </a:xfrm>
            <a:custGeom>
              <a:avLst/>
              <a:gdLst/>
              <a:ahLst/>
              <a:cxnLst/>
              <a:rect r="r" b="b" t="t" l="l"/>
              <a:pathLst>
                <a:path h="4616323" w="4640199">
                  <a:moveTo>
                    <a:pt x="1338961" y="3970020"/>
                  </a:moveTo>
                  <a:cubicBezTo>
                    <a:pt x="1385189" y="3900805"/>
                    <a:pt x="1431290" y="3854577"/>
                    <a:pt x="1454404" y="3762248"/>
                  </a:cubicBezTo>
                  <a:cubicBezTo>
                    <a:pt x="2308606" y="4616323"/>
                    <a:pt x="2308606" y="4616323"/>
                    <a:pt x="2308606" y="4616323"/>
                  </a:cubicBezTo>
                  <a:cubicBezTo>
                    <a:pt x="3139694" y="3785362"/>
                    <a:pt x="3139694" y="3785362"/>
                    <a:pt x="3139694" y="3785362"/>
                  </a:cubicBezTo>
                  <a:cubicBezTo>
                    <a:pt x="3162808" y="3831463"/>
                    <a:pt x="3185922" y="3854577"/>
                    <a:pt x="3208909" y="3900805"/>
                  </a:cubicBezTo>
                  <a:cubicBezTo>
                    <a:pt x="3416681" y="4085463"/>
                    <a:pt x="3716782" y="4085463"/>
                    <a:pt x="3901440" y="3900805"/>
                  </a:cubicBezTo>
                  <a:cubicBezTo>
                    <a:pt x="4086098" y="3716147"/>
                    <a:pt x="4086098" y="3393059"/>
                    <a:pt x="3901440" y="3208401"/>
                  </a:cubicBezTo>
                  <a:cubicBezTo>
                    <a:pt x="3878326" y="3185287"/>
                    <a:pt x="3832225" y="3162300"/>
                    <a:pt x="3785997" y="3139186"/>
                  </a:cubicBezTo>
                  <a:cubicBezTo>
                    <a:pt x="4640199" y="2308225"/>
                    <a:pt x="4640199" y="2308225"/>
                    <a:pt x="4640199" y="2308225"/>
                  </a:cubicBezTo>
                  <a:cubicBezTo>
                    <a:pt x="3924554" y="1592707"/>
                    <a:pt x="3924554" y="1592707"/>
                    <a:pt x="3924554" y="1592707"/>
                  </a:cubicBezTo>
                  <a:cubicBezTo>
                    <a:pt x="3809111" y="1477264"/>
                    <a:pt x="3809111" y="1477264"/>
                    <a:pt x="3809111" y="1477264"/>
                  </a:cubicBezTo>
                  <a:cubicBezTo>
                    <a:pt x="3832225" y="1454150"/>
                    <a:pt x="3878326" y="1431163"/>
                    <a:pt x="3901440" y="1408049"/>
                  </a:cubicBezTo>
                  <a:cubicBezTo>
                    <a:pt x="4086098" y="1200277"/>
                    <a:pt x="4086098" y="900303"/>
                    <a:pt x="3901440" y="715645"/>
                  </a:cubicBezTo>
                  <a:cubicBezTo>
                    <a:pt x="3716782" y="530987"/>
                    <a:pt x="3416681" y="530987"/>
                    <a:pt x="3232023" y="715645"/>
                  </a:cubicBezTo>
                  <a:cubicBezTo>
                    <a:pt x="3185795" y="738759"/>
                    <a:pt x="3162808" y="784860"/>
                    <a:pt x="3139694" y="807974"/>
                  </a:cubicBezTo>
                  <a:cubicBezTo>
                    <a:pt x="3024251" y="692531"/>
                    <a:pt x="3024251" y="692531"/>
                    <a:pt x="3024251" y="692531"/>
                  </a:cubicBezTo>
                  <a:cubicBezTo>
                    <a:pt x="2331593" y="0"/>
                    <a:pt x="2331593" y="0"/>
                    <a:pt x="2331593" y="0"/>
                  </a:cubicBezTo>
                  <a:cubicBezTo>
                    <a:pt x="1454404" y="854075"/>
                    <a:pt x="1454404" y="854075"/>
                    <a:pt x="1454404" y="854075"/>
                  </a:cubicBezTo>
                  <a:cubicBezTo>
                    <a:pt x="1431290" y="784860"/>
                    <a:pt x="1408176" y="738632"/>
                    <a:pt x="1362075" y="715645"/>
                  </a:cubicBezTo>
                  <a:cubicBezTo>
                    <a:pt x="1177417" y="507873"/>
                    <a:pt x="877316" y="507873"/>
                    <a:pt x="692658" y="715645"/>
                  </a:cubicBezTo>
                  <a:cubicBezTo>
                    <a:pt x="508000" y="900303"/>
                    <a:pt x="508000" y="1200404"/>
                    <a:pt x="692658" y="1385062"/>
                  </a:cubicBezTo>
                  <a:cubicBezTo>
                    <a:pt x="738886" y="1431163"/>
                    <a:pt x="784987" y="1454277"/>
                    <a:pt x="831215" y="1477391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854202" y="3162173"/>
                    <a:pt x="854202" y="3162173"/>
                    <a:pt x="854202" y="3162173"/>
                  </a:cubicBezTo>
                  <a:cubicBezTo>
                    <a:pt x="784987" y="3185287"/>
                    <a:pt x="715645" y="3231388"/>
                    <a:pt x="646430" y="3277616"/>
                  </a:cubicBezTo>
                  <a:cubicBezTo>
                    <a:pt x="461772" y="3485388"/>
                    <a:pt x="461772" y="3785362"/>
                    <a:pt x="646430" y="3970020"/>
                  </a:cubicBezTo>
                  <a:cubicBezTo>
                    <a:pt x="831088" y="4154678"/>
                    <a:pt x="1154303" y="4154678"/>
                    <a:pt x="1338961" y="3970020"/>
                  </a:cubicBezTo>
                  <a:close/>
                </a:path>
              </a:pathLst>
            </a:custGeom>
            <a:solidFill>
              <a:srgbClr val="FFC950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782615" y="2268457"/>
            <a:ext cx="4898485" cy="91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02803" indent="-201402" lvl="1">
              <a:lnSpc>
                <a:spcPts val="2425"/>
              </a:lnSpc>
              <a:buFont typeface="Arial"/>
              <a:buChar char="•"/>
            </a:pPr>
            <a:r>
              <a:rPr lang="en-US" sz="1865">
                <a:solidFill>
                  <a:srgbClr val="010101"/>
                </a:solidFill>
                <a:latin typeface="Open Sans Light"/>
              </a:rPr>
              <a:t>Planification des tâches</a:t>
            </a:r>
          </a:p>
          <a:p>
            <a:pPr marL="402803" indent="-201402" lvl="1">
              <a:lnSpc>
                <a:spcPts val="2425"/>
              </a:lnSpc>
              <a:buFont typeface="Arial"/>
              <a:buChar char="•"/>
            </a:pPr>
            <a:r>
              <a:rPr lang="en-US" sz="1865">
                <a:solidFill>
                  <a:srgbClr val="010101"/>
                </a:solidFill>
                <a:latin typeface="Open Sans Light"/>
              </a:rPr>
              <a:t>Point quotidien à 11h30</a:t>
            </a:r>
          </a:p>
          <a:p>
            <a:pPr marL="402803" indent="-201402" lvl="1">
              <a:lnSpc>
                <a:spcPts val="2425"/>
              </a:lnSpc>
              <a:buFont typeface="Arial"/>
              <a:buChar char="•"/>
            </a:pPr>
            <a:r>
              <a:rPr lang="en-US" sz="1865">
                <a:solidFill>
                  <a:srgbClr val="010101"/>
                </a:solidFill>
                <a:latin typeface="Open Sans Light"/>
              </a:rPr>
              <a:t>Suivi de l'avancement via un GANTT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26741" y="627915"/>
            <a:ext cx="720449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75"/>
              </a:lnSpc>
              <a:spcBef>
                <a:spcPct val="0"/>
              </a:spcBef>
            </a:pPr>
            <a:r>
              <a:rPr lang="en-US" sz="3500">
                <a:solidFill>
                  <a:srgbClr val="010101"/>
                </a:solidFill>
                <a:latin typeface="Open Sans Bold"/>
              </a:rPr>
              <a:t>5) La méthodologie de travail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56289" y="3836684"/>
            <a:ext cx="5871406" cy="310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18"/>
              </a:lnSpc>
            </a:pPr>
            <a:r>
              <a:rPr lang="en-US" sz="2049">
                <a:solidFill>
                  <a:srgbClr val="000000"/>
                </a:solidFill>
                <a:latin typeface="Open Sans Bold"/>
              </a:rPr>
              <a:t>Répartition des tâches par angle d'approche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56289" y="6024808"/>
            <a:ext cx="5654147" cy="308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18"/>
              </a:lnSpc>
              <a:spcBef>
                <a:spcPct val="0"/>
              </a:spcBef>
            </a:pPr>
            <a:r>
              <a:rPr lang="en-US" sz="2049" strike="noStrike" u="none">
                <a:solidFill>
                  <a:srgbClr val="000000"/>
                </a:solidFill>
                <a:latin typeface="Open Sans Bold"/>
              </a:rPr>
              <a:t>Mise en comun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01665" y="1829508"/>
            <a:ext cx="3342987" cy="37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6"/>
              </a:lnSpc>
            </a:pPr>
            <a:r>
              <a:rPr lang="en-US" sz="2147">
                <a:solidFill>
                  <a:srgbClr val="000000"/>
                </a:solidFill>
                <a:latin typeface="Open Sans Bold"/>
              </a:rPr>
              <a:t>Gestion de projet AGILE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01665" y="4349403"/>
            <a:ext cx="6625841" cy="61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02803" indent="-201402" lvl="1">
              <a:lnSpc>
                <a:spcPts val="2425"/>
              </a:lnSpc>
              <a:buFont typeface="Arial"/>
              <a:buChar char="•"/>
            </a:pPr>
            <a:r>
              <a:rPr lang="en-US" sz="1865">
                <a:solidFill>
                  <a:srgbClr val="010101"/>
                </a:solidFill>
                <a:latin typeface="Open Sans Light"/>
              </a:rPr>
              <a:t>Chaque personne doit dérouler le protocole sur son sujet</a:t>
            </a:r>
          </a:p>
          <a:p>
            <a:pPr marL="402803" indent="-201402" lvl="1">
              <a:lnSpc>
                <a:spcPts val="2425"/>
              </a:lnSpc>
              <a:buFont typeface="Arial"/>
              <a:buChar char="•"/>
            </a:pPr>
            <a:r>
              <a:rPr lang="en-US" sz="1865">
                <a:solidFill>
                  <a:srgbClr val="010101"/>
                </a:solidFill>
                <a:latin typeface="Open Sans Light"/>
              </a:rPr>
              <a:t>Récupération / cleaning / analyse / dataviz / rédaction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01665" y="6533218"/>
            <a:ext cx="7340451" cy="61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02803" indent="-201402" lvl="1">
              <a:lnSpc>
                <a:spcPts val="2425"/>
              </a:lnSpc>
              <a:buFont typeface="Arial"/>
              <a:buChar char="•"/>
            </a:pPr>
            <a:r>
              <a:rPr lang="en-US" sz="1865">
                <a:solidFill>
                  <a:srgbClr val="010101"/>
                </a:solidFill>
                <a:latin typeface="Open Sans Light"/>
              </a:rPr>
              <a:t>Chaque partie de code est uniformisée</a:t>
            </a:r>
          </a:p>
          <a:p>
            <a:pPr marL="402803" indent="-201402" lvl="1">
              <a:lnSpc>
                <a:spcPts val="2425"/>
              </a:lnSpc>
              <a:buFont typeface="Arial"/>
              <a:buChar char="•"/>
            </a:pPr>
            <a:r>
              <a:rPr lang="en-US" sz="1865">
                <a:solidFill>
                  <a:srgbClr val="010101"/>
                </a:solidFill>
                <a:latin typeface="Open Sans Light"/>
              </a:rPr>
              <a:t>Rassemblement des différentes pages.html en un seul site web</a:t>
            </a:r>
          </a:p>
        </p:txBody>
      </p:sp>
      <p:grpSp>
        <p:nvGrpSpPr>
          <p:cNvPr name="Group 17" id="17"/>
          <p:cNvGrpSpPr/>
          <p:nvPr/>
        </p:nvGrpSpPr>
        <p:grpSpPr>
          <a:xfrm rot="5400000">
            <a:off x="7285259" y="2094002"/>
            <a:ext cx="1726244" cy="959191"/>
            <a:chOff x="0" y="0"/>
            <a:chExt cx="4159440" cy="2311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4EA1F7"/>
            </a:solidFill>
          </p:spPr>
        </p:sp>
      </p:grpSp>
      <p:grpSp>
        <p:nvGrpSpPr>
          <p:cNvPr name="Group 19" id="19"/>
          <p:cNvGrpSpPr/>
          <p:nvPr/>
        </p:nvGrpSpPr>
        <p:grpSpPr>
          <a:xfrm rot="5400000">
            <a:off x="6871777" y="1850091"/>
            <a:ext cx="1397550" cy="1398446"/>
            <a:chOff x="0" y="0"/>
            <a:chExt cx="3367440" cy="33696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4EA1F7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7268901" y="2218322"/>
            <a:ext cx="700216" cy="710552"/>
          </a:xfrm>
          <a:custGeom>
            <a:avLst/>
            <a:gdLst/>
            <a:ahLst/>
            <a:cxnLst/>
            <a:rect r="r" b="b" t="t" l="l"/>
            <a:pathLst>
              <a:path h="710552" w="700216">
                <a:moveTo>
                  <a:pt x="0" y="0"/>
                </a:moveTo>
                <a:lnTo>
                  <a:pt x="700216" y="0"/>
                </a:lnTo>
                <a:lnTo>
                  <a:pt x="700216" y="710552"/>
                </a:lnTo>
                <a:lnTo>
                  <a:pt x="0" y="710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-5400000">
            <a:off x="6109085" y="4167526"/>
            <a:ext cx="1726244" cy="959191"/>
            <a:chOff x="0" y="0"/>
            <a:chExt cx="4159440" cy="23112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4EA1F7"/>
            </a:solidFill>
          </p:spPr>
        </p:sp>
      </p:grpSp>
      <p:grpSp>
        <p:nvGrpSpPr>
          <p:cNvPr name="Group 24" id="24"/>
          <p:cNvGrpSpPr/>
          <p:nvPr/>
        </p:nvGrpSpPr>
        <p:grpSpPr>
          <a:xfrm rot="5400000">
            <a:off x="6850305" y="3994097"/>
            <a:ext cx="1397550" cy="1398446"/>
            <a:chOff x="0" y="0"/>
            <a:chExt cx="3367440" cy="33696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4EA1F7"/>
            </a:solidFill>
          </p:spPr>
        </p:sp>
      </p:grpSp>
      <p:grpSp>
        <p:nvGrpSpPr>
          <p:cNvPr name="Group 26" id="26"/>
          <p:cNvGrpSpPr/>
          <p:nvPr/>
        </p:nvGrpSpPr>
        <p:grpSpPr>
          <a:xfrm rot="5400000">
            <a:off x="7285259" y="6382382"/>
            <a:ext cx="1726244" cy="959191"/>
            <a:chOff x="0" y="0"/>
            <a:chExt cx="4159440" cy="23112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4EA1F7"/>
            </a:solidFill>
          </p:spPr>
        </p:sp>
      </p:grpSp>
      <p:grpSp>
        <p:nvGrpSpPr>
          <p:cNvPr name="Group 28" id="28"/>
          <p:cNvGrpSpPr/>
          <p:nvPr/>
        </p:nvGrpSpPr>
        <p:grpSpPr>
          <a:xfrm rot="5400000">
            <a:off x="6871777" y="6138471"/>
            <a:ext cx="1397550" cy="1398446"/>
            <a:chOff x="0" y="0"/>
            <a:chExt cx="3367440" cy="33696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4EA1F7"/>
            </a:solid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7220959" y="6386324"/>
            <a:ext cx="699185" cy="973549"/>
          </a:xfrm>
          <a:custGeom>
            <a:avLst/>
            <a:gdLst/>
            <a:ahLst/>
            <a:cxnLst/>
            <a:rect r="r" b="b" t="t" l="l"/>
            <a:pathLst>
              <a:path h="973549" w="699185">
                <a:moveTo>
                  <a:pt x="0" y="0"/>
                </a:moveTo>
                <a:lnTo>
                  <a:pt x="699185" y="0"/>
                </a:lnTo>
                <a:lnTo>
                  <a:pt x="699185" y="973549"/>
                </a:lnTo>
                <a:lnTo>
                  <a:pt x="0" y="973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7031954" y="4196059"/>
            <a:ext cx="1034251" cy="1034251"/>
          </a:xfrm>
          <a:custGeom>
            <a:avLst/>
            <a:gdLst/>
            <a:ahLst/>
            <a:cxnLst/>
            <a:rect r="r" b="b" t="t" l="l"/>
            <a:pathLst>
              <a:path h="1034251" w="1034251">
                <a:moveTo>
                  <a:pt x="0" y="0"/>
                </a:moveTo>
                <a:lnTo>
                  <a:pt x="1034252" y="0"/>
                </a:lnTo>
                <a:lnTo>
                  <a:pt x="1034252" y="1034252"/>
                </a:lnTo>
                <a:lnTo>
                  <a:pt x="0" y="10342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89075" y="2940734"/>
            <a:ext cx="6964453" cy="6964426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0" t="-4788" r="0" b="-4788"/>
              </a:stretch>
            </a:blipFill>
          </p:spPr>
        </p:sp>
      </p:grp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204942" y="1948573"/>
          <a:ext cx="9619301" cy="7658100"/>
        </p:xfrm>
        <a:graphic>
          <a:graphicData uri="http://schemas.openxmlformats.org/drawingml/2006/table">
            <a:tbl>
              <a:tblPr/>
              <a:tblGrid>
                <a:gridCol w="2453528"/>
                <a:gridCol w="2869823"/>
                <a:gridCol w="4295949"/>
              </a:tblGrid>
              <a:tr h="6111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Outil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Fonction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Description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7474"/>
                    </a:solidFill>
                  </a:tcPr>
                </a:tc>
              </a:tr>
              <a:tr h="8689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Python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Programmatiion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Il s'agit du langage de référence de l'analyse des données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11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Python - Seaborn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Visualisation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V</a:t>
                      </a: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isualisation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89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Python-atplotlib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Visualisation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Visualisation de graphes par librairie Python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11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Python - Bs4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Scrapping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Pour scrapper comme des pros  😅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11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Python - Requests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Scrapping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Lecture du HTML scrappé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89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Python-pandas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Analyse datas/stats, gestion des Dataframes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Librairie Python qui permet l’analyse de données ordionnées en dataframe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89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Python - Numpy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Analyse datas/stats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Permet la manipulation des données en tableau numpy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89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Tabula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Scraping de pdf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Permet la récupération des tableaux pdf sous forme de .csv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89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Tableau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Visualisation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Visualisation et exploration d’un set de données xls, csv , json etc …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2339912" y="1690647"/>
            <a:ext cx="3758042" cy="3758027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>
                <a:alphaModFix amt="1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2998682" y="7110365"/>
            <a:ext cx="2440500" cy="2440491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>
                <a:alphaModFix amt="18000"/>
              </a:blip>
              <a:stretch>
                <a:fillRect l="0" t="0" r="0" b="0"/>
              </a:stretch>
            </a:blipFill>
          </p:spPr>
        </p:sp>
      </p:grp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0059937" y="6407606"/>
          <a:ext cx="8013191" cy="3190875"/>
        </p:xfrm>
        <a:graphic>
          <a:graphicData uri="http://schemas.openxmlformats.org/drawingml/2006/table">
            <a:tbl>
              <a:tblPr/>
              <a:tblGrid>
                <a:gridCol w="2078475"/>
                <a:gridCol w="2081248"/>
                <a:gridCol w="3853468"/>
              </a:tblGrid>
              <a:tr h="7326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Outil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Fonction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7474"/>
                    </a:solidFill>
                  </a:tcPr>
                </a:tc>
              </a:tr>
              <a:tr h="7326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Bootstrap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Front-end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Simplifie la création de site internet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26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CSS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Front-end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Style de la page internet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29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HTML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Back-end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Squelette de code pour le site internet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1780925" y="762000"/>
            <a:ext cx="550344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5"/>
              </a:lnSpc>
              <a:spcBef>
                <a:spcPct val="0"/>
              </a:spcBef>
            </a:pPr>
            <a:r>
              <a:rPr lang="en-US" sz="3500">
                <a:solidFill>
                  <a:srgbClr val="191919"/>
                </a:solidFill>
                <a:latin typeface="Codec Pro ExtraBold"/>
              </a:rPr>
              <a:t>6) Outils utilisés</a:t>
            </a:r>
          </a:p>
        </p:txBody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10059937" y="1028700"/>
          <a:ext cx="8013191" cy="4633783"/>
        </p:xfrm>
        <a:graphic>
          <a:graphicData uri="http://schemas.openxmlformats.org/drawingml/2006/table">
            <a:tbl>
              <a:tblPr/>
              <a:tblGrid>
                <a:gridCol w="2037288"/>
                <a:gridCol w="2137358"/>
                <a:gridCol w="3838546"/>
              </a:tblGrid>
              <a:tr h="7203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Outil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Fonction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7474"/>
                    </a:solidFill>
                  </a:tcPr>
                </a:tc>
              </a:tr>
              <a:tr h="9775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Canva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Présentation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Support pour la présentation finale - Outil collaboratif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75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Github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Gestionnaire de code, hébergeur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La plateforme de référence pour le stockage du code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91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Git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Gestionnaire</a:t>
                      </a:r>
                      <a:endParaRPr lang="en-US" sz="1100"/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de code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Permet de suivre l’évolution de son code et de faire le lien avec Github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91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Notion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Gestion de projet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 Bold"/>
                        </a:rPr>
                        <a:t>Parce que l’on tape en ce moment même dessus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DAFr4YIQKvU</dc:identifier>
  <dcterms:modified xsi:type="dcterms:W3CDTF">2011-08-01T06:04:30Z</dcterms:modified>
  <cp:revision>1</cp:revision>
  <dc:title>Présentation Orga Projet Final - LEGO</dc:title>
</cp:coreProperties>
</file>